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3" r:id="rId6"/>
    <p:sldId id="280" r:id="rId7"/>
    <p:sldId id="264" r:id="rId8"/>
    <p:sldId id="278" r:id="rId9"/>
    <p:sldId id="277" r:id="rId10"/>
    <p:sldId id="273" r:id="rId11"/>
    <p:sldId id="275" r:id="rId12"/>
  </p:sldIdLst>
  <p:sldSz cx="12192000" cy="6858000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s courtis hubert" initials="dch" lastIdx="1" clrIdx="0">
    <p:extLst>
      <p:ext uri="{19B8F6BF-5375-455C-9EA6-DF929625EA0E}">
        <p15:presenceInfo xmlns:p15="http://schemas.microsoft.com/office/powerpoint/2012/main" userId="a4e2ff947a32b68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34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8" d="100"/>
          <a:sy n="58" d="100"/>
        </p:scale>
        <p:origin x="3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E36235-AB8E-4AD8-69F9-A9E2D0230F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6956317-7315-7E46-5FDE-9381A80D7A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DA9650-F931-0196-19C0-911589244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178D0-F090-45A4-8579-C384A6E10A3F}" type="datetimeFigureOut">
              <a:rPr lang="fr-FR" smtClean="0"/>
              <a:t>07/02/2024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FAFAD9-870A-8637-77C6-60FA17AE2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6234BC-3691-8415-4EC9-1B1B526CF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F1762-ED8D-4E4F-AA10-4E91F4F867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0887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D9A4E7-5E1A-6C7A-08BF-B22981DBE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C054EF7-19B9-302F-F89B-3F59D7588C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39B8BD-BB1D-6F6E-618F-5ED5C13C2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178D0-F090-45A4-8579-C384A6E10A3F}" type="datetimeFigureOut">
              <a:rPr lang="fr-FR" smtClean="0"/>
              <a:t>07/02/2024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70361F-2C06-CE08-C873-C7F9EA07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60BB06-7191-1FCB-99CA-5FBE67A7E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F1762-ED8D-4E4F-AA10-4E91F4F867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4537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729201A-EAC0-ADAF-89ED-ED3533407A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99C6437-1905-2FCC-AE31-6654F3423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828BA3-466E-1B4B-A388-7825FCD9C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178D0-F090-45A4-8579-C384A6E10A3F}" type="datetimeFigureOut">
              <a:rPr lang="fr-FR" smtClean="0"/>
              <a:t>07/02/2024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DE3AD7-B800-A973-302F-A68D53CC5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036BBB-8433-08F3-A1C2-C2519BAAC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F1762-ED8D-4E4F-AA10-4E91F4F867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6136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C36BF9-6F91-669D-6E68-8F6E96879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F90144-BB17-8854-5ED9-88DAA4128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35D92D-EF6F-DFA1-4B91-A918233D2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178D0-F090-45A4-8579-C384A6E10A3F}" type="datetimeFigureOut">
              <a:rPr lang="fr-FR" smtClean="0"/>
              <a:t>07/02/2024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FCE2DF-8019-0F24-C017-536955DAF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8B9948-71A5-451A-B7BB-CDC7B07F5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F1762-ED8D-4E4F-AA10-4E91F4F867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9765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A60984-E76B-FF6D-BD5D-B98235D21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BC8358A-BB94-FAA7-579F-37F69BF53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AED991-E268-6FDB-D5CF-32D7353E1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178D0-F090-45A4-8579-C384A6E10A3F}" type="datetimeFigureOut">
              <a:rPr lang="fr-FR" smtClean="0"/>
              <a:t>07/02/2024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7D20B0-A467-6F3A-A743-63F1A89C5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A5FE48-F4C2-9DFA-0722-F8FB3FAA3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F1762-ED8D-4E4F-AA10-4E91F4F867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404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8CF039-8FEB-BEC6-AD3E-CA0CE0049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DF971C-D3F0-3A7F-EBE9-21717BC9A3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A9140D5-4CC8-A648-4AA8-32AB1C1CAF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115176F-0CE0-28CC-5122-AB54E4801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178D0-F090-45A4-8579-C384A6E10A3F}" type="datetimeFigureOut">
              <a:rPr lang="fr-FR" smtClean="0"/>
              <a:t>07/02/2024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969327-F2DC-64A6-6741-73B7A955E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2959D24-A83D-8A8A-AE56-716EA2A79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F1762-ED8D-4E4F-AA10-4E91F4F867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9408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1C4CD1-EA08-F965-804D-8DD674358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7EB20D2-39A4-F397-3232-1854AACFD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202813B-16A4-7CB2-1605-6898A73CBA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7902C6-D468-5791-705B-F92520E99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29ACA0B-8A3D-A194-ADE0-309B944D02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25D7975-4BD9-C6C3-9AF0-C72F29C4A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178D0-F090-45A4-8579-C384A6E10A3F}" type="datetimeFigureOut">
              <a:rPr lang="fr-FR" smtClean="0"/>
              <a:t>07/02/2024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D92519B-0B83-22ED-2901-42CFD778C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E43DC6F-A2AD-4D19-AB1D-5C216701E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F1762-ED8D-4E4F-AA10-4E91F4F867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9397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E291D0-EEFD-BB9A-A109-4B4CD36F8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62F96FA-DA9B-C68C-C75D-C1C493126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178D0-F090-45A4-8579-C384A6E10A3F}" type="datetimeFigureOut">
              <a:rPr lang="fr-FR" smtClean="0"/>
              <a:t>07/02/2024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1C6FA09-2E88-9339-E2B1-9796790E3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A53CDE0-A85E-63A5-3FC8-CDD08EAF8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F1762-ED8D-4E4F-AA10-4E91F4F867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4835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BD1783F-D105-A974-9B1F-E45599782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178D0-F090-45A4-8579-C384A6E10A3F}" type="datetimeFigureOut">
              <a:rPr lang="fr-FR" smtClean="0"/>
              <a:t>07/02/2024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33128C9-C29C-BBBD-4ADC-86A5D8591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ED271C6-6A16-23FC-B23B-0D6C6D0D8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F1762-ED8D-4E4F-AA10-4E91F4F867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6211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9AC5BE-9E01-7D34-450E-566EB3E70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54ACF8-E6F6-F204-B52C-E58B03F01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EBB6711-B80F-DD9F-8B5C-AC31F99543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875983E-F41E-13C2-5A1F-B198EBE9D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178D0-F090-45A4-8579-C384A6E10A3F}" type="datetimeFigureOut">
              <a:rPr lang="fr-FR" smtClean="0"/>
              <a:t>07/02/2024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674A99-0AB3-EF0F-FBBB-787A5C969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0FAE7EC-2261-D22C-381F-AA01845D3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F1762-ED8D-4E4F-AA10-4E91F4F867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27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B07663-98AA-CCD1-60F7-04B12968A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55A9BF4-1851-2414-A6C5-0B83250582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3006AA4-C8E5-A5A5-A33E-36BCF99F8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4364C61-8B77-725F-A17E-717140C19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178D0-F090-45A4-8579-C384A6E10A3F}" type="datetimeFigureOut">
              <a:rPr lang="fr-FR" smtClean="0"/>
              <a:t>07/02/2024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E7D058E-2CC0-E647-D9F0-8C03ACA81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E69774-3D50-97C3-AAFF-C14AEBE12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F1762-ED8D-4E4F-AA10-4E91F4F867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2551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5000">
              <a:srgbClr val="EA344E"/>
            </a:gs>
            <a:gs pos="100000">
              <a:schemeClr val="accent2">
                <a:lumMod val="75000"/>
                <a:alpha val="6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FC5D744-4C85-2A02-B3EF-5E05CA12C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1D50133-8C35-A628-415E-7D748453C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6C15A3-915A-C265-972A-B214600A7B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178D0-F090-45A4-8579-C384A6E10A3F}" type="datetimeFigureOut">
              <a:rPr lang="fr-FR" smtClean="0"/>
              <a:t>07/02/2024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BB396B-0501-B93D-8A2A-8D75E391B9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8771E9-E253-BFB7-96A3-9989331821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F1762-ED8D-4E4F-AA10-4E91F4F867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1960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21391F-B87B-91C3-7741-F7BF490BE7E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988820" y="4743450"/>
            <a:ext cx="9144000" cy="1429910"/>
          </a:xfrm>
          <a:ln>
            <a:noFill/>
          </a:ln>
        </p:spPr>
        <p:txBody>
          <a:bodyPr/>
          <a:lstStyle/>
          <a:p>
            <a:r>
              <a:rPr lang="fr-FR" b="1" dirty="0">
                <a:solidFill>
                  <a:srgbClr val="002060"/>
                </a:solidFill>
                <a:latin typeface="Eras Demi ITC" panose="020B0805030504020804" pitchFamily="34" charset="0"/>
              </a:rPr>
              <a:t>Assemblée Générale     2024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D03DA86-069B-ACFA-9940-8F14C7EF67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111" y="366090"/>
            <a:ext cx="5354164" cy="409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43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21391F-B87B-91C3-7741-F7BF490BE7E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988820" y="4743450"/>
            <a:ext cx="9144000" cy="1429910"/>
          </a:xfrm>
          <a:ln>
            <a:noFill/>
          </a:ln>
        </p:spPr>
        <p:txBody>
          <a:bodyPr/>
          <a:lstStyle/>
          <a:p>
            <a:r>
              <a:rPr lang="fr-FR" b="1" dirty="0">
                <a:solidFill>
                  <a:srgbClr val="002060"/>
                </a:solidFill>
                <a:latin typeface="Eras Demi ITC" panose="020B0805030504020804" pitchFamily="34" charset="0"/>
              </a:rPr>
              <a:t>Assemblée Générale     2024</a:t>
            </a:r>
            <a:br>
              <a:rPr lang="fr-FR" b="1" dirty="0">
                <a:solidFill>
                  <a:srgbClr val="002060"/>
                </a:solidFill>
                <a:latin typeface="Eras Demi ITC" panose="020B0805030504020804" pitchFamily="34" charset="0"/>
              </a:rPr>
            </a:br>
            <a:r>
              <a:rPr lang="fr-FR" b="1" dirty="0">
                <a:solidFill>
                  <a:srgbClr val="002060"/>
                </a:solidFill>
                <a:latin typeface="Eras Demi ITC" panose="020B0805030504020804" pitchFamily="34" charset="0"/>
              </a:rPr>
              <a:t>         </a:t>
            </a:r>
            <a:r>
              <a:rPr lang="fr-FR" b="1" i="1" dirty="0">
                <a:solidFill>
                  <a:srgbClr val="FF0000"/>
                </a:solidFill>
                <a:latin typeface="Eras Demi ITC" panose="020B0805030504020804" pitchFamily="34" charset="0"/>
              </a:rPr>
              <a:t>questions diverses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D03DA86-069B-ACFA-9940-8F14C7EF67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111" y="366090"/>
            <a:ext cx="5354164" cy="409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727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B49D21A-FF5A-A30D-9920-73E9DADD9A96}"/>
              </a:ext>
            </a:extLst>
          </p:cNvPr>
          <p:cNvSpPr txBox="1">
            <a:spLocks/>
          </p:cNvSpPr>
          <p:nvPr/>
        </p:nvSpPr>
        <p:spPr>
          <a:xfrm>
            <a:off x="394570" y="137330"/>
            <a:ext cx="9144000" cy="142991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ras Demi ITC" panose="020B0805030504020804" pitchFamily="34" charset="0"/>
                <a:ea typeface="+mj-ea"/>
                <a:cs typeface="+mj-cs"/>
              </a:rPr>
              <a:t>Assemblée Générale     2024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96F5F49-141D-2780-6846-E374A166CF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800" y="137330"/>
            <a:ext cx="1871139" cy="1429910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ACD43274-50D6-40AA-662A-09699F2C296E}"/>
              </a:ext>
            </a:extLst>
          </p:cNvPr>
          <p:cNvSpPr txBox="1"/>
          <p:nvPr/>
        </p:nvSpPr>
        <p:spPr>
          <a:xfrm>
            <a:off x="1013163" y="1567240"/>
            <a:ext cx="8684053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fr-FR" sz="2400" b="1" u="sng" kern="0" dirty="0">
                <a:solidFill>
                  <a:prstClr val="white"/>
                </a:solidFill>
              </a:rPr>
              <a:t>Bureau    élu par le Conseil</a:t>
            </a:r>
            <a:endParaRPr kumimoji="0" lang="fr-FR" sz="2400" b="1" i="0" u="sng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>
              <a:defRPr/>
            </a:pPr>
            <a:endParaRPr lang="fr-FR" sz="2400" b="1" u="sng" kern="0" dirty="0">
              <a:solidFill>
                <a:prstClr val="white"/>
              </a:solidFill>
              <a:latin typeface="Calibri" panose="020F0502020204030204"/>
            </a:endParaRPr>
          </a:p>
          <a:p>
            <a:pPr lvl="0">
              <a:defRPr/>
            </a:pP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</a:t>
            </a:r>
            <a:r>
              <a:rPr lang="fr-FR" sz="2400" b="1" kern="0" dirty="0">
                <a:solidFill>
                  <a:srgbClr val="002060"/>
                </a:solidFill>
              </a:rPr>
              <a:t>François Macé	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Président	</a:t>
            </a:r>
          </a:p>
          <a:p>
            <a:pPr>
              <a:defRPr/>
            </a:pP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</a:t>
            </a:r>
            <a:r>
              <a:rPr lang="fr-FR" sz="2400" b="1" kern="0" dirty="0">
                <a:solidFill>
                  <a:srgbClr val="002060"/>
                </a:solidFill>
              </a:rPr>
              <a:t>Jean Nicolas Schaeffer	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Vice-président</a:t>
            </a:r>
          </a:p>
          <a:p>
            <a:pPr>
              <a:defRPr/>
            </a:pP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</a:t>
            </a:r>
            <a:r>
              <a:rPr lang="fr-FR" sz="2400" b="1" kern="0" dirty="0">
                <a:solidFill>
                  <a:srgbClr val="002060"/>
                </a:solidFill>
              </a:rPr>
              <a:t>Philippe Tesson		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Secrétaire 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Yves de Chabot		Trésorier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defRPr/>
            </a:pP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kumimoji="0" lang="fr-FR" sz="2400" b="1" i="1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					</a:t>
            </a:r>
            <a:endParaRPr kumimoji="0" lang="fr-FR" sz="1800" b="1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4731613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21391F-B87B-91C3-7741-F7BF490BE7E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988820" y="4743450"/>
            <a:ext cx="9144000" cy="1429910"/>
          </a:xfrm>
          <a:ln>
            <a:noFill/>
          </a:ln>
        </p:spPr>
        <p:txBody>
          <a:bodyPr/>
          <a:lstStyle/>
          <a:p>
            <a:pPr algn="ctr"/>
            <a:r>
              <a:rPr lang="fr-FR" b="1" dirty="0">
                <a:latin typeface="Eras Demi ITC" panose="020B0805030504020804" pitchFamily="34" charset="0"/>
              </a:rPr>
              <a:t>7 Février 2024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71B7DFC-1F4E-9C72-E4D6-E2B08B0F9D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8546" y="85060"/>
            <a:ext cx="1808548" cy="1382078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82E31BEE-2F7A-09C4-2ABD-5E32D07F4F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0048" y="1923840"/>
            <a:ext cx="5785515" cy="3230076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8F8836E-9467-4B7C-4DDC-0E4C30701DBB}"/>
              </a:ext>
            </a:extLst>
          </p:cNvPr>
          <p:cNvSpPr txBox="1"/>
          <p:nvPr/>
        </p:nvSpPr>
        <p:spPr>
          <a:xfrm rot="19965707">
            <a:off x="187978" y="1010004"/>
            <a:ext cx="3896258" cy="107721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/>
              <a:t>Cercle Louis XVI Nantes</a:t>
            </a:r>
          </a:p>
        </p:txBody>
      </p:sp>
    </p:spTree>
    <p:extLst>
      <p:ext uri="{BB962C8B-B14F-4D97-AF65-F5344CB8AC3E}">
        <p14:creationId xmlns:p14="http://schemas.microsoft.com/office/powerpoint/2010/main" val="3475856558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A3B5A02-D0A8-2FFC-41A7-4AA9DF8883A7}"/>
              </a:ext>
            </a:extLst>
          </p:cNvPr>
          <p:cNvSpPr txBox="1">
            <a:spLocks/>
          </p:cNvSpPr>
          <p:nvPr/>
        </p:nvSpPr>
        <p:spPr>
          <a:xfrm>
            <a:off x="1652655" y="2821880"/>
            <a:ext cx="9144000" cy="24688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Tx/>
              <a:buChar char="-"/>
            </a:pPr>
            <a:r>
              <a:rPr lang="fr-FR" b="1" dirty="0">
                <a:solidFill>
                  <a:srgbClr val="002060"/>
                </a:solidFill>
              </a:rPr>
              <a:t>Rapport moral</a:t>
            </a:r>
          </a:p>
          <a:p>
            <a:pPr marL="1257300" lvl="2" indent="-342900">
              <a:buFontTx/>
              <a:buChar char="-"/>
            </a:pPr>
            <a:r>
              <a:rPr lang="fr-FR" sz="2800" b="1" dirty="0">
                <a:solidFill>
                  <a:srgbClr val="002060"/>
                </a:solidFill>
              </a:rPr>
              <a:t>Rapport financier</a:t>
            </a:r>
          </a:p>
          <a:p>
            <a:pPr marL="1714500" lvl="3" indent="-342900">
              <a:buFontTx/>
              <a:buChar char="-"/>
            </a:pPr>
            <a:r>
              <a:rPr lang="fr-FR" sz="2800" b="1" dirty="0">
                <a:solidFill>
                  <a:srgbClr val="002060"/>
                </a:solidFill>
              </a:rPr>
              <a:t>Renouvellement et élection des membres du Conseil</a:t>
            </a:r>
            <a:endParaRPr lang="fr-FR" sz="2800" dirty="0">
              <a:solidFill>
                <a:srgbClr val="002060"/>
              </a:solidFill>
            </a:endParaRPr>
          </a:p>
          <a:p>
            <a:pPr marL="1828800" lvl="4" indent="0">
              <a:buNone/>
            </a:pPr>
            <a:r>
              <a:rPr lang="fr-FR" sz="2800" b="1" dirty="0">
                <a:solidFill>
                  <a:srgbClr val="002060"/>
                </a:solidFill>
              </a:rPr>
              <a:t>-Projets 2024 du nouveau Bureau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1B49D21A-FF5A-A30D-9920-73E9DADD9A96}"/>
              </a:ext>
            </a:extLst>
          </p:cNvPr>
          <p:cNvSpPr txBox="1">
            <a:spLocks/>
          </p:cNvSpPr>
          <p:nvPr/>
        </p:nvSpPr>
        <p:spPr>
          <a:xfrm>
            <a:off x="402797" y="468800"/>
            <a:ext cx="9144000" cy="142991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rgbClr val="002060"/>
                </a:solidFill>
                <a:latin typeface="Eras Demi ITC" panose="020B0805030504020804" pitchFamily="34" charset="0"/>
              </a:rPr>
              <a:t>Assemblée Générale     2024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96F5F49-141D-2780-6846-E374A166CF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800" y="137330"/>
            <a:ext cx="1871139" cy="1429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414707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696F5F49-141D-2780-6846-E374A166CF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800" y="137330"/>
            <a:ext cx="1871139" cy="1429910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4AC902B6-FD65-B57A-88D5-068AB1EE39B5}"/>
              </a:ext>
            </a:extLst>
          </p:cNvPr>
          <p:cNvSpPr txBox="1">
            <a:spLocks/>
          </p:cNvSpPr>
          <p:nvPr/>
        </p:nvSpPr>
        <p:spPr>
          <a:xfrm>
            <a:off x="2108525" y="1076088"/>
            <a:ext cx="9144000" cy="56511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>
                <a:solidFill>
                  <a:srgbClr val="002060"/>
                </a:solidFill>
              </a:rPr>
              <a:t>Janvier	AG + La </a:t>
            </a:r>
            <a:r>
              <a:rPr lang="fr-FR" sz="2000" dirty="0" err="1">
                <a:solidFill>
                  <a:srgbClr val="002060"/>
                </a:solidFill>
              </a:rPr>
              <a:t>Joliverie</a:t>
            </a:r>
            <a:r>
              <a:rPr lang="fr-FR" sz="2000" dirty="0">
                <a:solidFill>
                  <a:srgbClr val="002060"/>
                </a:solidFill>
              </a:rPr>
              <a:t>					82 	</a:t>
            </a:r>
          </a:p>
          <a:p>
            <a:r>
              <a:rPr lang="fr-FR" sz="2000" dirty="0">
                <a:solidFill>
                  <a:srgbClr val="002060"/>
                </a:solidFill>
              </a:rPr>
              <a:t>Mars		La méthanisation agricole				50</a:t>
            </a:r>
          </a:p>
          <a:p>
            <a:r>
              <a:rPr lang="fr-FR" sz="2000" dirty="0">
                <a:solidFill>
                  <a:srgbClr val="002060"/>
                </a:solidFill>
              </a:rPr>
              <a:t>Avril		Centre de rééducation fonctionnelle St Jacques	30</a:t>
            </a:r>
          </a:p>
          <a:p>
            <a:r>
              <a:rPr lang="fr-FR" sz="2000" dirty="0">
                <a:solidFill>
                  <a:srgbClr val="002060"/>
                </a:solidFill>
              </a:rPr>
              <a:t>Mai		Les cours nantais					40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</a:rPr>
              <a:t>		Le Maillé Brézé					19+8</a:t>
            </a:r>
          </a:p>
          <a:p>
            <a:r>
              <a:rPr lang="fr-FR" sz="2000" dirty="0">
                <a:solidFill>
                  <a:srgbClr val="002060"/>
                </a:solidFill>
              </a:rPr>
              <a:t>Juin		Soirée festive avec épouses			46+40</a:t>
            </a:r>
          </a:p>
          <a:p>
            <a:r>
              <a:rPr lang="fr-FR" sz="2000" dirty="0">
                <a:solidFill>
                  <a:srgbClr val="002060"/>
                </a:solidFill>
              </a:rPr>
              <a:t>Octobre	Vannes						14</a:t>
            </a:r>
          </a:p>
          <a:p>
            <a:pPr marL="914400" lvl="2" indent="0">
              <a:buNone/>
            </a:pPr>
            <a:r>
              <a:rPr lang="fr-FR" sz="1200" dirty="0">
                <a:solidFill>
                  <a:srgbClr val="002060"/>
                </a:solidFill>
              </a:rPr>
              <a:t>	</a:t>
            </a:r>
            <a:r>
              <a:rPr lang="fr-FR" dirty="0">
                <a:solidFill>
                  <a:srgbClr val="002060"/>
                </a:solidFill>
              </a:rPr>
              <a:t>Le Muscadet					40</a:t>
            </a:r>
          </a:p>
          <a:p>
            <a:r>
              <a:rPr lang="fr-FR" sz="2000" dirty="0">
                <a:solidFill>
                  <a:srgbClr val="002060"/>
                </a:solidFill>
              </a:rPr>
              <a:t>Décembre	conférence musicale </a:t>
            </a:r>
            <a:r>
              <a:rPr lang="fr-FR" sz="2000" dirty="0" err="1">
                <a:solidFill>
                  <a:srgbClr val="002060"/>
                </a:solidFill>
              </a:rPr>
              <a:t>P.Barbier</a:t>
            </a:r>
            <a:r>
              <a:rPr lang="fr-FR" sz="2000" dirty="0">
                <a:solidFill>
                  <a:srgbClr val="002060"/>
                </a:solidFill>
              </a:rPr>
              <a:t> avec épouses   	38 + 19 ép.</a:t>
            </a:r>
          </a:p>
          <a:p>
            <a:endParaRPr lang="fr-FR" sz="1200" dirty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r>
              <a:rPr lang="fr-FR" sz="1600" b="1" dirty="0">
                <a:solidFill>
                  <a:srgbClr val="FF0000"/>
                </a:solidFill>
              </a:rPr>
              <a:t>		</a:t>
            </a:r>
            <a:r>
              <a:rPr lang="fr-FR" sz="2000" dirty="0">
                <a:solidFill>
                  <a:srgbClr val="002060"/>
                </a:solidFill>
              </a:rPr>
              <a:t>Pétanque					18</a:t>
            </a:r>
            <a:endParaRPr lang="fr-FR" sz="1600" dirty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r>
              <a:rPr lang="fr-FR" sz="2000" dirty="0">
                <a:solidFill>
                  <a:srgbClr val="002060"/>
                </a:solidFill>
              </a:rPr>
              <a:t>		Le contrôle de soi par l’</a:t>
            </a:r>
            <a:r>
              <a:rPr lang="fr-FR" sz="2000" dirty="0" err="1">
                <a:solidFill>
                  <a:srgbClr val="002060"/>
                </a:solidFill>
              </a:rPr>
              <a:t>Aîkido</a:t>
            </a:r>
            <a:r>
              <a:rPr lang="fr-FR" sz="2000" dirty="0">
                <a:solidFill>
                  <a:srgbClr val="002060"/>
                </a:solidFill>
              </a:rPr>
              <a:t>	</a:t>
            </a:r>
            <a:r>
              <a:rPr lang="fr-FR" sz="1400" dirty="0">
                <a:solidFill>
                  <a:srgbClr val="002060"/>
                </a:solidFill>
              </a:rPr>
              <a:t>		</a:t>
            </a:r>
            <a:r>
              <a:rPr lang="fr-FR" sz="2000" dirty="0">
                <a:solidFill>
                  <a:srgbClr val="002060"/>
                </a:solidFill>
              </a:rPr>
              <a:t>10</a:t>
            </a:r>
          </a:p>
          <a:p>
            <a:pPr marL="457200" lvl="1" indent="0">
              <a:buNone/>
            </a:pPr>
            <a:r>
              <a:rPr lang="fr-FR" sz="2000" dirty="0">
                <a:solidFill>
                  <a:srgbClr val="002060"/>
                </a:solidFill>
              </a:rPr>
              <a:t>		ball-trap						13</a:t>
            </a:r>
          </a:p>
          <a:p>
            <a:pPr marL="457200" lvl="1" indent="0">
              <a:buNone/>
            </a:pPr>
            <a:r>
              <a:rPr lang="fr-FR" sz="2000" dirty="0">
                <a:solidFill>
                  <a:srgbClr val="002060"/>
                </a:solidFill>
              </a:rPr>
              <a:t>		bridge						32</a:t>
            </a:r>
          </a:p>
          <a:p>
            <a:pPr marL="457200" lvl="1" indent="0">
              <a:buNone/>
            </a:pPr>
            <a:endParaRPr lang="fr-FR" sz="2000" b="1" dirty="0">
              <a:solidFill>
                <a:srgbClr val="FF0000"/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728AB32A-3809-D701-4C64-68B698344F3F}"/>
              </a:ext>
            </a:extLst>
          </p:cNvPr>
          <p:cNvSpPr txBox="1">
            <a:spLocks/>
          </p:cNvSpPr>
          <p:nvPr/>
        </p:nvSpPr>
        <p:spPr>
          <a:xfrm>
            <a:off x="451720" y="192039"/>
            <a:ext cx="9144000" cy="82279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rgbClr val="002060"/>
                </a:solidFill>
                <a:latin typeface="Eras Demi ITC" panose="020B0805030504020804" pitchFamily="34" charset="0"/>
              </a:rPr>
              <a:t>Assemblée Générale     2024</a:t>
            </a:r>
          </a:p>
        </p:txBody>
      </p:sp>
    </p:spTree>
    <p:extLst>
      <p:ext uri="{BB962C8B-B14F-4D97-AF65-F5344CB8AC3E}">
        <p14:creationId xmlns:p14="http://schemas.microsoft.com/office/powerpoint/2010/main" val="2947152642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B49D21A-FF5A-A30D-9920-73E9DADD9A96}"/>
              </a:ext>
            </a:extLst>
          </p:cNvPr>
          <p:cNvSpPr txBox="1">
            <a:spLocks/>
          </p:cNvSpPr>
          <p:nvPr/>
        </p:nvSpPr>
        <p:spPr>
          <a:xfrm>
            <a:off x="394570" y="137330"/>
            <a:ext cx="9144000" cy="142991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ras Demi ITC" panose="020B0805030504020804" pitchFamily="34" charset="0"/>
                <a:ea typeface="+mj-ea"/>
                <a:cs typeface="+mj-cs"/>
              </a:rPr>
              <a:t>Assemblée Générale     2024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96F5F49-141D-2780-6846-E374A166CF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800" y="137330"/>
            <a:ext cx="1871139" cy="1429910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ACD43274-50D6-40AA-662A-09699F2C296E}"/>
              </a:ext>
            </a:extLst>
          </p:cNvPr>
          <p:cNvSpPr txBox="1"/>
          <p:nvPr/>
        </p:nvSpPr>
        <p:spPr>
          <a:xfrm>
            <a:off x="1013163" y="1567240"/>
            <a:ext cx="8684053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Bureau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		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Francis Caillet				Président	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		Hubert des Courtis			Vice-président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		</a:t>
            </a:r>
            <a:r>
              <a:rPr kumimoji="0" lang="fr-FR" sz="2400" b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Dominique Fleury 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			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Secrétaire 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		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Yves de Chabot			Trésorier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Conseil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	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Michel du </a:t>
            </a:r>
            <a:r>
              <a:rPr kumimoji="0" lang="fr-FR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Boisgueheneuc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 			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		Henri-Christian </a:t>
            </a:r>
            <a:r>
              <a:rPr kumimoji="0" lang="fr-FR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Desombre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		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		François Macé			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b="1" kern="0" dirty="0">
                <a:solidFill>
                  <a:srgbClr val="002060"/>
                </a:solidFill>
              </a:rPr>
              <a:t>		Philippe Tesson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		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Jean Nicolas Schaeffer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b="1" kern="0" dirty="0">
                <a:solidFill>
                  <a:srgbClr val="FF0000"/>
                </a:solidFill>
              </a:rPr>
              <a:t>		</a:t>
            </a:r>
            <a:r>
              <a:rPr lang="fr-FR" sz="2400" b="1" kern="0" dirty="0">
                <a:solidFill>
                  <a:srgbClr val="002060"/>
                </a:solidFill>
              </a:rPr>
              <a:t>Yves </a:t>
            </a:r>
            <a:r>
              <a:rPr lang="fr-FR" sz="2400" b="1" kern="0" dirty="0" err="1">
                <a:solidFill>
                  <a:srgbClr val="002060"/>
                </a:solidFill>
              </a:rPr>
              <a:t>Krotoff</a:t>
            </a:r>
            <a:endParaRPr kumimoji="0" lang="fr-FR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</a:endParaRPr>
          </a:p>
          <a:p>
            <a:pPr lvl="0">
              <a:defRPr/>
            </a:pPr>
            <a:r>
              <a:rPr lang="fr-FR" sz="2400" b="1" i="1" kern="0" dirty="0">
                <a:solidFill>
                  <a:schemeClr val="bg1"/>
                </a:solidFill>
              </a:rPr>
              <a:t>		</a:t>
            </a:r>
            <a:endParaRPr lang="fr-FR" b="1" kern="0" dirty="0">
              <a:solidFill>
                <a:schemeClr val="tx2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b="1" kern="0" dirty="0">
                <a:solidFill>
                  <a:prstClr val="white"/>
                </a:solidFill>
              </a:rPr>
              <a:t>							</a:t>
            </a:r>
            <a:endParaRPr kumimoji="0" lang="fr-FR" sz="18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111893397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DAC821-EF7B-07F7-7EB8-18E769B4F2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CDC12840-A924-AB9E-642E-0957629A0DF0}"/>
              </a:ext>
            </a:extLst>
          </p:cNvPr>
          <p:cNvSpPr txBox="1">
            <a:spLocks/>
          </p:cNvSpPr>
          <p:nvPr/>
        </p:nvSpPr>
        <p:spPr>
          <a:xfrm>
            <a:off x="394570" y="137330"/>
            <a:ext cx="9144000" cy="142991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ras Demi ITC" panose="020B0805030504020804" pitchFamily="34" charset="0"/>
                <a:ea typeface="+mj-ea"/>
                <a:cs typeface="+mj-cs"/>
              </a:rPr>
              <a:t>Assemblée Générale     2024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57908F0-4178-7C71-5BF0-6BC1D962F3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800" y="137330"/>
            <a:ext cx="1871139" cy="1429910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63E5FBDB-A3D2-AD96-9ED2-647936EBA40E}"/>
              </a:ext>
            </a:extLst>
          </p:cNvPr>
          <p:cNvSpPr txBox="1"/>
          <p:nvPr/>
        </p:nvSpPr>
        <p:spPr>
          <a:xfrm>
            <a:off x="1013163" y="1567240"/>
            <a:ext cx="8684053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Bureau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		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Francis Caillet				Président	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		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</a:rPr>
              <a:t>Hubert des Courtis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			Vice-président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		</a:t>
            </a:r>
            <a:r>
              <a:rPr kumimoji="0" lang="fr-FR" sz="2400" b="1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</a:rPr>
              <a:t>Dominique Fleury 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			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Secrétaire 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		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Yves de Chabot			Trésorier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Conseil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	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Michel du </a:t>
            </a:r>
            <a:r>
              <a:rPr kumimoji="0" lang="fr-FR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Boisgueheneuc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</a:rPr>
              <a:t> 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			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		Henri-Christian </a:t>
            </a:r>
            <a:r>
              <a:rPr kumimoji="0" lang="fr-FR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Desombre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		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		François Macé			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b="1" kern="0" dirty="0">
                <a:solidFill>
                  <a:srgbClr val="002060"/>
                </a:solidFill>
              </a:rPr>
              <a:t>		Philippe Tesson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		</a:t>
            </a: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Jean Nicolas Schaeffer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b="1" kern="0" dirty="0">
                <a:solidFill>
                  <a:srgbClr val="FF0000"/>
                </a:solidFill>
              </a:rPr>
              <a:t>		</a:t>
            </a:r>
            <a:r>
              <a:rPr lang="fr-FR" sz="2400" b="1" kern="0" dirty="0">
                <a:solidFill>
                  <a:srgbClr val="002060"/>
                </a:solidFill>
              </a:rPr>
              <a:t>Yves </a:t>
            </a:r>
            <a:r>
              <a:rPr lang="fr-FR" sz="2400" b="1" kern="0" dirty="0" err="1">
                <a:solidFill>
                  <a:srgbClr val="002060"/>
                </a:solidFill>
              </a:rPr>
              <a:t>Krotoff</a:t>
            </a:r>
            <a:endParaRPr kumimoji="0" lang="fr-FR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</a:endParaRPr>
          </a:p>
          <a:p>
            <a:pPr lvl="0">
              <a:defRPr/>
            </a:pPr>
            <a:r>
              <a:rPr lang="fr-FR" sz="2400" b="1" i="1" kern="0" dirty="0">
                <a:solidFill>
                  <a:schemeClr val="bg1"/>
                </a:solidFill>
              </a:rPr>
              <a:t>		</a:t>
            </a:r>
            <a:r>
              <a:rPr lang="fr-FR" sz="2400" b="1" i="1" kern="0" dirty="0">
                <a:solidFill>
                  <a:srgbClr val="00B0F0"/>
                </a:solidFill>
              </a:rPr>
              <a:t>Marc </a:t>
            </a:r>
            <a:r>
              <a:rPr lang="fr-FR" sz="2400" b="1" i="1" kern="0" dirty="0" err="1">
                <a:solidFill>
                  <a:srgbClr val="00B0F0"/>
                </a:solidFill>
              </a:rPr>
              <a:t>Borro</a:t>
            </a:r>
            <a:endParaRPr lang="fr-FR" b="1" kern="0" dirty="0">
              <a:solidFill>
                <a:srgbClr val="00B0F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b="1" kern="0" dirty="0">
                <a:solidFill>
                  <a:prstClr val="white"/>
                </a:solidFill>
              </a:rPr>
              <a:t>							</a:t>
            </a:r>
            <a:endParaRPr kumimoji="0" lang="fr-FR" sz="18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221263162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B49D21A-FF5A-A30D-9920-73E9DADD9A96}"/>
              </a:ext>
            </a:extLst>
          </p:cNvPr>
          <p:cNvSpPr txBox="1">
            <a:spLocks/>
          </p:cNvSpPr>
          <p:nvPr/>
        </p:nvSpPr>
        <p:spPr>
          <a:xfrm>
            <a:off x="402797" y="468800"/>
            <a:ext cx="9144000" cy="142991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ras Demi ITC" panose="020B0805030504020804" pitchFamily="34" charset="0"/>
                <a:ea typeface="+mj-ea"/>
                <a:cs typeface="+mj-cs"/>
              </a:rPr>
              <a:t>Assemblée Générale     2024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96F5F49-141D-2780-6846-E374A166CF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800" y="137330"/>
            <a:ext cx="1871139" cy="142991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6B498B64-AB9A-8DB4-9A6D-2B1392428DA0}"/>
              </a:ext>
            </a:extLst>
          </p:cNvPr>
          <p:cNvSpPr txBox="1"/>
          <p:nvPr/>
        </p:nvSpPr>
        <p:spPr>
          <a:xfrm>
            <a:off x="402796" y="1898710"/>
            <a:ext cx="1158415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2060"/>
                </a:solidFill>
              </a:rPr>
              <a:t>Adhérents</a:t>
            </a:r>
          </a:p>
          <a:p>
            <a:endParaRPr lang="fr-FR" sz="2800" b="1" dirty="0">
              <a:solidFill>
                <a:srgbClr val="002060"/>
              </a:solidFill>
            </a:endParaRPr>
          </a:p>
          <a:p>
            <a:r>
              <a:rPr lang="fr-FR" sz="2800" b="1" dirty="0">
                <a:solidFill>
                  <a:srgbClr val="002060"/>
                </a:solidFill>
              </a:rPr>
              <a:t>	</a:t>
            </a:r>
            <a:r>
              <a:rPr lang="fr-FR" sz="2400" b="1" i="1" dirty="0">
                <a:solidFill>
                  <a:srgbClr val="002060"/>
                </a:solidFill>
                <a:highlight>
                  <a:srgbClr val="C0C0C0"/>
                </a:highlight>
              </a:rPr>
              <a:t>entrées</a:t>
            </a:r>
            <a:r>
              <a:rPr lang="fr-FR" sz="2400" b="1" i="1" dirty="0">
                <a:solidFill>
                  <a:srgbClr val="002060"/>
                </a:solidFill>
              </a:rPr>
              <a:t>				</a:t>
            </a:r>
            <a:r>
              <a:rPr lang="fr-FR" sz="2400" b="1" i="1" dirty="0">
                <a:solidFill>
                  <a:srgbClr val="002060"/>
                </a:solidFill>
                <a:highlight>
                  <a:srgbClr val="C0C0C0"/>
                </a:highlight>
              </a:rPr>
              <a:t>démissions</a:t>
            </a:r>
          </a:p>
          <a:p>
            <a:endParaRPr lang="fr-FR" sz="2400" b="1" i="1" dirty="0">
              <a:solidFill>
                <a:srgbClr val="002060"/>
              </a:solidFill>
            </a:endParaRPr>
          </a:p>
          <a:p>
            <a:r>
              <a:rPr lang="fr-FR" sz="2400" b="1" dirty="0">
                <a:solidFill>
                  <a:srgbClr val="002060"/>
                </a:solidFill>
              </a:rPr>
              <a:t>Marc </a:t>
            </a:r>
            <a:r>
              <a:rPr lang="fr-FR" sz="2400" b="1" dirty="0" err="1">
                <a:solidFill>
                  <a:srgbClr val="002060"/>
                </a:solidFill>
              </a:rPr>
              <a:t>Borro</a:t>
            </a:r>
            <a:r>
              <a:rPr lang="fr-FR" sz="2400" b="1" dirty="0">
                <a:solidFill>
                  <a:srgbClr val="002060"/>
                </a:solidFill>
              </a:rPr>
              <a:t>		             B </a:t>
            </a:r>
            <a:r>
              <a:rPr lang="fr-FR" sz="2400" b="1" dirty="0" err="1">
                <a:solidFill>
                  <a:srgbClr val="002060"/>
                </a:solidFill>
              </a:rPr>
              <a:t>Allilaire</a:t>
            </a:r>
            <a:r>
              <a:rPr lang="fr-FR" sz="2400" b="1" dirty="0">
                <a:solidFill>
                  <a:srgbClr val="002060"/>
                </a:solidFill>
              </a:rPr>
              <a:t>	R de La </a:t>
            </a:r>
            <a:r>
              <a:rPr lang="fr-FR" sz="2400" b="1" dirty="0" err="1">
                <a:solidFill>
                  <a:srgbClr val="002060"/>
                </a:solidFill>
              </a:rPr>
              <a:t>Rochefordière</a:t>
            </a:r>
            <a:r>
              <a:rPr lang="fr-FR" sz="2400" b="1" dirty="0">
                <a:solidFill>
                  <a:srgbClr val="002060"/>
                </a:solidFill>
              </a:rPr>
              <a:t>      G Tilly</a:t>
            </a:r>
          </a:p>
          <a:p>
            <a:r>
              <a:rPr lang="fr-FR" sz="2400" b="1" dirty="0">
                <a:solidFill>
                  <a:srgbClr val="002060"/>
                </a:solidFill>
              </a:rPr>
              <a:t>Olivier de La </a:t>
            </a:r>
            <a:r>
              <a:rPr lang="fr-FR" sz="2400" b="1" dirty="0" err="1">
                <a:solidFill>
                  <a:srgbClr val="002060"/>
                </a:solidFill>
              </a:rPr>
              <a:t>Bouvrie</a:t>
            </a:r>
            <a:r>
              <a:rPr lang="fr-FR" sz="2400" b="1" dirty="0">
                <a:solidFill>
                  <a:srgbClr val="002060"/>
                </a:solidFill>
              </a:rPr>
              <a:t>		A Giraud	A de Gérard	                    P  </a:t>
            </a:r>
            <a:r>
              <a:rPr lang="fr-FR" sz="2400" b="1" dirty="0" err="1">
                <a:solidFill>
                  <a:srgbClr val="002060"/>
                </a:solidFill>
              </a:rPr>
              <a:t>Bourut</a:t>
            </a:r>
            <a:r>
              <a:rPr lang="fr-FR" sz="2400" b="1" dirty="0">
                <a:solidFill>
                  <a:srgbClr val="002060"/>
                </a:solidFill>
              </a:rPr>
              <a:t> Lacouture</a:t>
            </a:r>
          </a:p>
          <a:p>
            <a:r>
              <a:rPr lang="fr-FR" sz="2400" b="1" dirty="0">
                <a:solidFill>
                  <a:srgbClr val="002060"/>
                </a:solidFill>
              </a:rPr>
              <a:t>Noël Lemasson		M Jordan	C </a:t>
            </a:r>
            <a:r>
              <a:rPr lang="fr-FR" sz="2400" b="1" dirty="0" err="1">
                <a:solidFill>
                  <a:srgbClr val="002060"/>
                </a:solidFill>
              </a:rPr>
              <a:t>Leys</a:t>
            </a:r>
            <a:r>
              <a:rPr lang="fr-FR" sz="2400" b="1" dirty="0">
                <a:solidFill>
                  <a:srgbClr val="002060"/>
                </a:solidFill>
              </a:rPr>
              <a:t>                                   X Guillemot      Guillaume </a:t>
            </a:r>
            <a:r>
              <a:rPr lang="fr-FR" sz="2400" b="1" dirty="0" err="1">
                <a:solidFill>
                  <a:srgbClr val="002060"/>
                </a:solidFill>
              </a:rPr>
              <a:t>Libaudière</a:t>
            </a:r>
            <a:r>
              <a:rPr lang="fr-FR" sz="2400" b="1" dirty="0">
                <a:solidFill>
                  <a:srgbClr val="002060"/>
                </a:solidFill>
              </a:rPr>
              <a:t>		M Rostand	P </a:t>
            </a:r>
            <a:r>
              <a:rPr lang="fr-FR" sz="2400" b="1" dirty="0" err="1">
                <a:solidFill>
                  <a:srgbClr val="002060"/>
                </a:solidFill>
              </a:rPr>
              <a:t>Laronze</a:t>
            </a:r>
            <a:r>
              <a:rPr lang="fr-FR" sz="2400" b="1">
                <a:solidFill>
                  <a:srgbClr val="002060"/>
                </a:solidFill>
              </a:rPr>
              <a:t>                             B </a:t>
            </a:r>
            <a:r>
              <a:rPr lang="fr-FR" sz="2400" b="1" dirty="0">
                <a:solidFill>
                  <a:srgbClr val="002060"/>
                </a:solidFill>
              </a:rPr>
              <a:t>de </a:t>
            </a:r>
            <a:r>
              <a:rPr lang="fr-FR" sz="2400" b="1" dirty="0" err="1">
                <a:solidFill>
                  <a:srgbClr val="002060"/>
                </a:solidFill>
              </a:rPr>
              <a:t>Trogoff</a:t>
            </a:r>
            <a:r>
              <a:rPr lang="fr-FR" sz="2400" b="1" dirty="0">
                <a:solidFill>
                  <a:srgbClr val="002060"/>
                </a:solidFill>
              </a:rPr>
              <a:t>					E </a:t>
            </a:r>
            <a:r>
              <a:rPr lang="fr-FR" sz="2400" b="1" dirty="0" err="1">
                <a:solidFill>
                  <a:srgbClr val="002060"/>
                </a:solidFill>
              </a:rPr>
              <a:t>Renoul</a:t>
            </a:r>
            <a:r>
              <a:rPr lang="fr-FR" sz="2400" b="1" dirty="0">
                <a:solidFill>
                  <a:srgbClr val="002060"/>
                </a:solidFill>
              </a:rPr>
              <a:t>	F de Rugy                            </a:t>
            </a:r>
          </a:p>
          <a:p>
            <a:endParaRPr lang="fr-FR" sz="2400" b="1" dirty="0">
              <a:solidFill>
                <a:srgbClr val="002060"/>
              </a:solidFill>
            </a:endParaRPr>
          </a:p>
          <a:p>
            <a:r>
              <a:rPr lang="fr-FR" sz="2400" b="1" dirty="0">
                <a:solidFill>
                  <a:srgbClr val="002060"/>
                </a:solidFill>
              </a:rPr>
              <a:t>	</a:t>
            </a:r>
            <a:r>
              <a:rPr lang="fr-FR" sz="2400" b="1" dirty="0">
                <a:solidFill>
                  <a:srgbClr val="002060"/>
                </a:solidFill>
                <a:highlight>
                  <a:srgbClr val="C0C0C0"/>
                </a:highlight>
              </a:rPr>
              <a:t>Effectif : 109   </a:t>
            </a:r>
            <a:r>
              <a:rPr lang="fr-FR" sz="2400" b="1" i="1" dirty="0">
                <a:solidFill>
                  <a:srgbClr val="002060"/>
                </a:solidFill>
                <a:highlight>
                  <a:srgbClr val="C0C0C0"/>
                </a:highlight>
              </a:rPr>
              <a:t>	</a:t>
            </a:r>
            <a:r>
              <a:rPr lang="fr-FR" sz="2400" b="1" i="1" dirty="0">
                <a:solidFill>
                  <a:srgbClr val="002060"/>
                </a:solidFill>
              </a:rPr>
              <a:t>	</a:t>
            </a:r>
            <a:endParaRPr lang="fr-FR" sz="2400" b="1" dirty="0">
              <a:solidFill>
                <a:srgbClr val="002060"/>
              </a:solidFill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E3821486-0F64-8F9E-C9D5-C14E54A9D29C}"/>
              </a:ext>
            </a:extLst>
          </p:cNvPr>
          <p:cNvCxnSpPr/>
          <p:nvPr/>
        </p:nvCxnSpPr>
        <p:spPr>
          <a:xfrm>
            <a:off x="3505200" y="2881745"/>
            <a:ext cx="0" cy="25908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1281245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696F5F49-141D-2780-6846-E374A166CF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800" y="137330"/>
            <a:ext cx="1871139" cy="1429910"/>
          </a:xfrm>
          <a:prstGeom prst="rect">
            <a:avLst/>
          </a:prstGeom>
        </p:spPr>
      </p:pic>
      <p:sp>
        <p:nvSpPr>
          <p:cNvPr id="9" name="Titre 1">
            <a:extLst>
              <a:ext uri="{FF2B5EF4-FFF2-40B4-BE49-F238E27FC236}">
                <a16:creationId xmlns:a16="http://schemas.microsoft.com/office/drawing/2014/main" id="{728AB32A-3809-D701-4C64-68B698344F3F}"/>
              </a:ext>
            </a:extLst>
          </p:cNvPr>
          <p:cNvSpPr txBox="1">
            <a:spLocks/>
          </p:cNvSpPr>
          <p:nvPr/>
        </p:nvSpPr>
        <p:spPr>
          <a:xfrm>
            <a:off x="451720" y="192039"/>
            <a:ext cx="9144000" cy="82279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ras Demi ITC" panose="020B0805030504020804" pitchFamily="34" charset="0"/>
                <a:ea typeface="+mj-ea"/>
                <a:cs typeface="+mj-cs"/>
              </a:rPr>
              <a:t>Assemblée Générale     2024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8E67C17-E4A5-604B-D445-400A22D1AA09}"/>
              </a:ext>
            </a:extLst>
          </p:cNvPr>
          <p:cNvSpPr txBox="1"/>
          <p:nvPr/>
        </p:nvSpPr>
        <p:spPr>
          <a:xfrm>
            <a:off x="289560" y="1242205"/>
            <a:ext cx="3939540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Compte d’Exploitation 2023</a:t>
            </a:r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74CE83CF-4E39-851B-F641-40E03C76F113}"/>
              </a:ext>
            </a:extLst>
          </p:cNvPr>
          <p:cNvGraphicFramePr>
            <a:graphicFrameLocks noGrp="1"/>
          </p:cNvGraphicFramePr>
          <p:nvPr/>
        </p:nvGraphicFramePr>
        <p:xfrm>
          <a:off x="1788603" y="1703870"/>
          <a:ext cx="8596354" cy="38998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8496">
                  <a:extLst>
                    <a:ext uri="{9D8B030D-6E8A-4147-A177-3AD203B41FA5}">
                      <a16:colId xmlns:a16="http://schemas.microsoft.com/office/drawing/2014/main" val="1574906246"/>
                    </a:ext>
                  </a:extLst>
                </a:gridCol>
                <a:gridCol w="1162229">
                  <a:extLst>
                    <a:ext uri="{9D8B030D-6E8A-4147-A177-3AD203B41FA5}">
                      <a16:colId xmlns:a16="http://schemas.microsoft.com/office/drawing/2014/main" val="1932712501"/>
                    </a:ext>
                  </a:extLst>
                </a:gridCol>
                <a:gridCol w="623843">
                  <a:extLst>
                    <a:ext uri="{9D8B030D-6E8A-4147-A177-3AD203B41FA5}">
                      <a16:colId xmlns:a16="http://schemas.microsoft.com/office/drawing/2014/main" val="2461271015"/>
                    </a:ext>
                  </a:extLst>
                </a:gridCol>
                <a:gridCol w="2341547">
                  <a:extLst>
                    <a:ext uri="{9D8B030D-6E8A-4147-A177-3AD203B41FA5}">
                      <a16:colId xmlns:a16="http://schemas.microsoft.com/office/drawing/2014/main" val="1483853292"/>
                    </a:ext>
                  </a:extLst>
                </a:gridCol>
                <a:gridCol w="897309">
                  <a:extLst>
                    <a:ext uri="{9D8B030D-6E8A-4147-A177-3AD203B41FA5}">
                      <a16:colId xmlns:a16="http://schemas.microsoft.com/office/drawing/2014/main" val="517212910"/>
                    </a:ext>
                  </a:extLst>
                </a:gridCol>
                <a:gridCol w="5829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2942">
                <a:tc>
                  <a:txBody>
                    <a:bodyPr/>
                    <a:lstStyle/>
                    <a:p>
                      <a:r>
                        <a:rPr lang="fr-FR" dirty="0"/>
                        <a:t>Dépenses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€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%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Recettes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€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%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97077"/>
                  </a:ext>
                </a:extLst>
              </a:tr>
              <a:tr h="352942">
                <a:tc>
                  <a:txBody>
                    <a:bodyPr/>
                    <a:lstStyle/>
                    <a:p>
                      <a:r>
                        <a:rPr lang="fr-FR" dirty="0"/>
                        <a:t>Restaurants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15 255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Participation visites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16 080</a:t>
                      </a:r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0114554"/>
                  </a:ext>
                </a:extLst>
              </a:tr>
              <a:tr h="8823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Intervenants extérieurs et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Locations salles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3315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Cotisations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  3510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17</a:t>
                      </a:r>
                    </a:p>
                    <a:p>
                      <a:pPr algn="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3166325"/>
                  </a:ext>
                </a:extLst>
              </a:tr>
              <a:tr h="882353"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frais de fonctionnement informatique, assurances, banques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1901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Divers dont</a:t>
                      </a:r>
                    </a:p>
                    <a:p>
                      <a:r>
                        <a:rPr lang="fr-FR" dirty="0"/>
                        <a:t>Participation AIDA &amp; remboursement SENAT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508913"/>
                  </a:ext>
                </a:extLst>
              </a:tr>
              <a:tr h="352942">
                <a:tc>
                  <a:txBody>
                    <a:bodyPr/>
                    <a:lstStyle/>
                    <a:p>
                      <a:r>
                        <a:rPr lang="fr-FR" dirty="0"/>
                        <a:t>Dépenses générales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778733"/>
                  </a:ext>
                </a:extLst>
              </a:tr>
              <a:tr h="20723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1261"/>
                  </a:ext>
                </a:extLst>
              </a:tr>
              <a:tr h="352942">
                <a:tc>
                  <a:txBody>
                    <a:bodyPr/>
                    <a:lstStyle/>
                    <a:p>
                      <a:r>
                        <a:rPr lang="fr-F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21987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21 173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1608172"/>
                  </a:ext>
                </a:extLst>
              </a:tr>
            </a:tbl>
          </a:graphicData>
        </a:graphic>
      </p:graphicFrame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B2F487DD-4D99-8F4F-7FC8-59E519CFB70B}"/>
              </a:ext>
            </a:extLst>
          </p:cNvPr>
          <p:cNvGraphicFramePr>
            <a:graphicFrameLocks noGrp="1"/>
          </p:cNvGraphicFramePr>
          <p:nvPr/>
        </p:nvGraphicFramePr>
        <p:xfrm>
          <a:off x="1753490" y="5634471"/>
          <a:ext cx="86381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5633">
                  <a:extLst>
                    <a:ext uri="{9D8B030D-6E8A-4147-A177-3AD203B41FA5}">
                      <a16:colId xmlns:a16="http://schemas.microsoft.com/office/drawing/2014/main" val="1916700606"/>
                    </a:ext>
                  </a:extLst>
                </a:gridCol>
                <a:gridCol w="1264208">
                  <a:extLst>
                    <a:ext uri="{9D8B030D-6E8A-4147-A177-3AD203B41FA5}">
                      <a16:colId xmlns:a16="http://schemas.microsoft.com/office/drawing/2014/main" val="1768225063"/>
                    </a:ext>
                  </a:extLst>
                </a:gridCol>
                <a:gridCol w="581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7364">
                  <a:extLst>
                    <a:ext uri="{9D8B030D-6E8A-4147-A177-3AD203B41FA5}">
                      <a16:colId xmlns:a16="http://schemas.microsoft.com/office/drawing/2014/main" val="1961945403"/>
                    </a:ext>
                  </a:extLst>
                </a:gridCol>
                <a:gridCol w="876031">
                  <a:extLst>
                    <a:ext uri="{9D8B030D-6E8A-4147-A177-3AD203B41FA5}">
                      <a16:colId xmlns:a16="http://schemas.microsoft.com/office/drawing/2014/main" val="4153984878"/>
                    </a:ext>
                  </a:extLst>
                </a:gridCol>
                <a:gridCol w="593846">
                  <a:extLst>
                    <a:ext uri="{9D8B030D-6E8A-4147-A177-3AD203B41FA5}">
                      <a16:colId xmlns:a16="http://schemas.microsoft.com/office/drawing/2014/main" val="26678792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Résultat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-  814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9545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2746212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696F5F49-141D-2780-6846-E374A166CF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800" y="137330"/>
            <a:ext cx="1871139" cy="1429910"/>
          </a:xfrm>
          <a:prstGeom prst="rect">
            <a:avLst/>
          </a:prstGeom>
        </p:spPr>
      </p:pic>
      <p:sp>
        <p:nvSpPr>
          <p:cNvPr id="9" name="Titre 1">
            <a:extLst>
              <a:ext uri="{FF2B5EF4-FFF2-40B4-BE49-F238E27FC236}">
                <a16:creationId xmlns:a16="http://schemas.microsoft.com/office/drawing/2014/main" id="{728AB32A-3809-D701-4C64-68B698344F3F}"/>
              </a:ext>
            </a:extLst>
          </p:cNvPr>
          <p:cNvSpPr txBox="1">
            <a:spLocks/>
          </p:cNvSpPr>
          <p:nvPr/>
        </p:nvSpPr>
        <p:spPr>
          <a:xfrm>
            <a:off x="451720" y="192039"/>
            <a:ext cx="9144000" cy="82279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ras Demi ITC" panose="020B0805030504020804" pitchFamily="34" charset="0"/>
                <a:ea typeface="+mj-ea"/>
                <a:cs typeface="+mj-cs"/>
              </a:rPr>
              <a:t>Assemblée Générale     2024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8E67C17-E4A5-604B-D445-400A22D1AA09}"/>
              </a:ext>
            </a:extLst>
          </p:cNvPr>
          <p:cNvSpPr txBox="1"/>
          <p:nvPr/>
        </p:nvSpPr>
        <p:spPr>
          <a:xfrm>
            <a:off x="854859" y="1336407"/>
            <a:ext cx="1682602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Bilan 2023</a:t>
            </a:r>
          </a:p>
        </p:txBody>
      </p:sp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73D6C669-5ED1-5137-94B4-E073FFC1CFD5}"/>
              </a:ext>
            </a:extLst>
          </p:cNvPr>
          <p:cNvGraphicFramePr>
            <a:graphicFrameLocks noGrp="1"/>
          </p:cNvGraphicFramePr>
          <p:nvPr/>
        </p:nvGraphicFramePr>
        <p:xfrm>
          <a:off x="1948442" y="2068081"/>
          <a:ext cx="8507382" cy="3941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5849">
                  <a:extLst>
                    <a:ext uri="{9D8B030D-6E8A-4147-A177-3AD203B41FA5}">
                      <a16:colId xmlns:a16="http://schemas.microsoft.com/office/drawing/2014/main" val="493434771"/>
                    </a:ext>
                  </a:extLst>
                </a:gridCol>
                <a:gridCol w="1592128">
                  <a:extLst>
                    <a:ext uri="{9D8B030D-6E8A-4147-A177-3AD203B41FA5}">
                      <a16:colId xmlns:a16="http://schemas.microsoft.com/office/drawing/2014/main" val="34301425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05928403"/>
                    </a:ext>
                  </a:extLst>
                </a:gridCol>
                <a:gridCol w="2919480">
                  <a:extLst>
                    <a:ext uri="{9D8B030D-6E8A-4147-A177-3AD203B41FA5}">
                      <a16:colId xmlns:a16="http://schemas.microsoft.com/office/drawing/2014/main" val="4051124168"/>
                    </a:ext>
                  </a:extLst>
                </a:gridCol>
                <a:gridCol w="1371645">
                  <a:extLst>
                    <a:ext uri="{9D8B030D-6E8A-4147-A177-3AD203B41FA5}">
                      <a16:colId xmlns:a16="http://schemas.microsoft.com/office/drawing/2014/main" val="3891426970"/>
                    </a:ext>
                  </a:extLst>
                </a:gridCol>
              </a:tblGrid>
              <a:tr h="65838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751777"/>
                  </a:ext>
                </a:extLst>
              </a:tr>
              <a:tr h="658389">
                <a:tc>
                  <a:txBody>
                    <a:bodyPr/>
                    <a:lstStyle/>
                    <a:p>
                      <a:r>
                        <a:rPr lang="fr-FR" dirty="0"/>
                        <a:t>Compte d’épargne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7119.78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Capitaux propres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10123,54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881660"/>
                  </a:ext>
                </a:extLst>
              </a:tr>
              <a:tr h="649369">
                <a:tc>
                  <a:txBody>
                    <a:bodyPr/>
                    <a:lstStyle/>
                    <a:p>
                      <a:r>
                        <a:rPr lang="fr-FR" dirty="0"/>
                        <a:t>Compte bancaire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3460.66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Produits perçus d’avance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1200.00 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132236"/>
                  </a:ext>
                </a:extLst>
              </a:tr>
              <a:tr h="658389"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Charges payés d’avance </a:t>
                      </a:r>
                      <a:endParaRPr lang="fr-FR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210.00</a:t>
                      </a:r>
                      <a:endParaRPr lang="fr-FR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Charge à payer </a:t>
                      </a:r>
                      <a:endParaRPr lang="fr-FR" b="1" u="non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0" u="none" dirty="0">
                          <a:solidFill>
                            <a:schemeClr val="tx1"/>
                          </a:solidFill>
                        </a:rPr>
                        <a:t>   281,00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8389">
                <a:tc>
                  <a:txBody>
                    <a:bodyPr/>
                    <a:lstStyle/>
                    <a:p>
                      <a:endParaRPr lang="fr-FR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FR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u="none" dirty="0">
                          <a:solidFill>
                            <a:srgbClr val="FF0000"/>
                          </a:solidFill>
                        </a:rPr>
                        <a:t>Résultats</a:t>
                      </a:r>
                    </a:p>
                    <a:p>
                      <a:endParaRPr lang="fr-FR" b="1" u="non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>
                          <a:solidFill>
                            <a:srgbClr val="FF0000"/>
                          </a:solidFill>
                        </a:rPr>
                        <a:t>-     814,10</a:t>
                      </a:r>
                    </a:p>
                    <a:p>
                      <a:endParaRPr lang="fr-FR" b="1" u="non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371110"/>
                  </a:ext>
                </a:extLst>
              </a:tr>
              <a:tr h="65838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/>
                        <a:t>10 790,44</a:t>
                      </a:r>
                    </a:p>
                    <a:p>
                      <a:pPr algn="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/>
                        <a:t>10 790,44</a:t>
                      </a:r>
                    </a:p>
                    <a:p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378356"/>
                  </a:ext>
                </a:extLst>
              </a:tr>
            </a:tbl>
          </a:graphicData>
        </a:graphic>
      </p:graphicFrame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B151C39B-A819-53F6-71B6-63ABCC353C1E}"/>
              </a:ext>
            </a:extLst>
          </p:cNvPr>
          <p:cNvCxnSpPr/>
          <p:nvPr/>
        </p:nvCxnSpPr>
        <p:spPr>
          <a:xfrm>
            <a:off x="1956987" y="5392396"/>
            <a:ext cx="35806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CB0D25C6-CBEA-8BF9-5D8C-16AA155A1283}"/>
              </a:ext>
            </a:extLst>
          </p:cNvPr>
          <p:cNvCxnSpPr>
            <a:cxnSpLocks/>
          </p:cNvCxnSpPr>
          <p:nvPr/>
        </p:nvCxnSpPr>
        <p:spPr>
          <a:xfrm>
            <a:off x="5957675" y="5392396"/>
            <a:ext cx="413922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060786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582</Words>
  <Application>Microsoft Office PowerPoint</Application>
  <PresentationFormat>Grand écran</PresentationFormat>
  <Paragraphs>128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Eras Demi ITC</vt:lpstr>
      <vt:lpstr>Thème Office</vt:lpstr>
      <vt:lpstr>Assemblée Générale     2024</vt:lpstr>
      <vt:lpstr>7 Février 2024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Assemblée Générale     2024          questions diverses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Assemblée Générale     2023</dc:title>
  <dc:creator>des courtis hubert</dc:creator>
  <cp:lastModifiedBy>Utilisateur</cp:lastModifiedBy>
  <cp:revision>43</cp:revision>
  <cp:lastPrinted>2023-01-24T21:22:11Z</cp:lastPrinted>
  <dcterms:created xsi:type="dcterms:W3CDTF">2022-12-11T13:47:53Z</dcterms:created>
  <dcterms:modified xsi:type="dcterms:W3CDTF">2024-02-07T16:19:17Z</dcterms:modified>
</cp:coreProperties>
</file>