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9" r:id="rId2"/>
    <p:sldId id="289" r:id="rId3"/>
    <p:sldId id="257" r:id="rId4"/>
    <p:sldId id="290" r:id="rId5"/>
    <p:sldId id="261" r:id="rId6"/>
    <p:sldId id="281" r:id="rId7"/>
    <p:sldId id="292" r:id="rId8"/>
    <p:sldId id="293" r:id="rId9"/>
    <p:sldId id="294" r:id="rId10"/>
    <p:sldId id="297" r:id="rId11"/>
    <p:sldId id="263" r:id="rId12"/>
    <p:sldId id="280" r:id="rId13"/>
    <p:sldId id="264" r:id="rId14"/>
    <p:sldId id="285" r:id="rId15"/>
    <p:sldId id="299" r:id="rId16"/>
    <p:sldId id="301" r:id="rId17"/>
    <p:sldId id="300" r:id="rId18"/>
    <p:sldId id="295" r:id="rId19"/>
    <p:sldId id="275" r:id="rId20"/>
    <p:sldId id="273" r:id="rId21"/>
    <p:sldId id="283" r:id="rId22"/>
    <p:sldId id="287" r:id="rId23"/>
    <p:sldId id="298" r:id="rId24"/>
    <p:sldId id="288" r:id="rId25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 courtis hubert" initials="dch" lastIdx="1" clrIdx="0">
    <p:extLst>
      <p:ext uri="{19B8F6BF-5375-455C-9EA6-DF929625EA0E}">
        <p15:presenceInfo xmlns:p15="http://schemas.microsoft.com/office/powerpoint/2012/main" userId="a4e2ff947a32b6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34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64" autoAdjust="0"/>
    <p:restoredTop sz="94660"/>
  </p:normalViewPr>
  <p:slideViewPr>
    <p:cSldViewPr snapToGrid="0">
      <p:cViewPr varScale="1">
        <p:scale>
          <a:sx n="36" d="100"/>
          <a:sy n="36" d="100"/>
        </p:scale>
        <p:origin x="892" y="52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16FCE-DE37-46B8-9263-6D7A93852524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6EFFF2D-2681-441C-953B-EF2FBFC1777B}">
      <dgm:prSet/>
      <dgm:spPr/>
      <dgm:t>
        <a:bodyPr/>
        <a:lstStyle/>
        <a:p>
          <a:r>
            <a:rPr lang="fr-FR"/>
            <a:t>Nombre de votants : 46 votants + 4 = 50 participants </a:t>
          </a:r>
          <a:endParaRPr lang="en-US"/>
        </a:p>
      </dgm:t>
    </dgm:pt>
    <dgm:pt modelId="{7C1A5FB1-2A9C-4B6B-823D-24D331874AEB}" type="parTrans" cxnId="{61FD5046-39D9-4D08-B0C8-E70EEAEA42FD}">
      <dgm:prSet/>
      <dgm:spPr/>
      <dgm:t>
        <a:bodyPr/>
        <a:lstStyle/>
        <a:p>
          <a:endParaRPr lang="en-US"/>
        </a:p>
      </dgm:t>
    </dgm:pt>
    <dgm:pt modelId="{405CF7F6-7007-46D7-A869-17A478D5FD63}" type="sibTrans" cxnId="{61FD5046-39D9-4D08-B0C8-E70EEAEA42FD}">
      <dgm:prSet/>
      <dgm:spPr/>
      <dgm:t>
        <a:bodyPr/>
        <a:lstStyle/>
        <a:p>
          <a:endParaRPr lang="en-US"/>
        </a:p>
      </dgm:t>
    </dgm:pt>
    <dgm:pt modelId="{48A4EC6E-2155-424E-B5AD-06123D9481CC}">
      <dgm:prSet/>
      <dgm:spPr/>
      <dgm:t>
        <a:bodyPr/>
        <a:lstStyle/>
        <a:p>
          <a:r>
            <a:rPr lang="fr-FR"/>
            <a:t>Taux de participation : 50%</a:t>
          </a:r>
          <a:endParaRPr lang="en-US"/>
        </a:p>
      </dgm:t>
    </dgm:pt>
    <dgm:pt modelId="{673084D6-B4EA-48B7-9206-809D3A0D012B}" type="parTrans" cxnId="{133EEA88-FDFC-41BB-9CF6-E7606535CD10}">
      <dgm:prSet/>
      <dgm:spPr/>
      <dgm:t>
        <a:bodyPr/>
        <a:lstStyle/>
        <a:p>
          <a:endParaRPr lang="en-US"/>
        </a:p>
      </dgm:t>
    </dgm:pt>
    <dgm:pt modelId="{BC78BBBD-4D69-4E5C-B7BD-EB0DEAD05B93}" type="sibTrans" cxnId="{133EEA88-FDFC-41BB-9CF6-E7606535CD10}">
      <dgm:prSet/>
      <dgm:spPr/>
      <dgm:t>
        <a:bodyPr/>
        <a:lstStyle/>
        <a:p>
          <a:endParaRPr lang="en-US"/>
        </a:p>
      </dgm:t>
    </dgm:pt>
    <dgm:pt modelId="{44D0FBC3-4ABB-7846-B210-39F0DC3526F3}" type="pres">
      <dgm:prSet presAssocID="{6BB16FCE-DE37-46B8-9263-6D7A93852524}" presName="linear" presStyleCnt="0">
        <dgm:presLayoutVars>
          <dgm:animLvl val="lvl"/>
          <dgm:resizeHandles val="exact"/>
        </dgm:presLayoutVars>
      </dgm:prSet>
      <dgm:spPr/>
    </dgm:pt>
    <dgm:pt modelId="{85B54EEF-DDFB-4D46-AEE1-6BE23D9DBC75}" type="pres">
      <dgm:prSet presAssocID="{26EFFF2D-2681-441C-953B-EF2FBFC1777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4A5B028-DFC4-6C43-8F29-C5EB48195E2E}" type="pres">
      <dgm:prSet presAssocID="{405CF7F6-7007-46D7-A869-17A478D5FD63}" presName="spacer" presStyleCnt="0"/>
      <dgm:spPr/>
    </dgm:pt>
    <dgm:pt modelId="{24E10586-BBC0-AC48-9429-C03D086C416E}" type="pres">
      <dgm:prSet presAssocID="{48A4EC6E-2155-424E-B5AD-06123D9481C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1FD5046-39D9-4D08-B0C8-E70EEAEA42FD}" srcId="{6BB16FCE-DE37-46B8-9263-6D7A93852524}" destId="{26EFFF2D-2681-441C-953B-EF2FBFC1777B}" srcOrd="0" destOrd="0" parTransId="{7C1A5FB1-2A9C-4B6B-823D-24D331874AEB}" sibTransId="{405CF7F6-7007-46D7-A869-17A478D5FD63}"/>
    <dgm:cxn modelId="{133EEA88-FDFC-41BB-9CF6-E7606535CD10}" srcId="{6BB16FCE-DE37-46B8-9263-6D7A93852524}" destId="{48A4EC6E-2155-424E-B5AD-06123D9481CC}" srcOrd="1" destOrd="0" parTransId="{673084D6-B4EA-48B7-9206-809D3A0D012B}" sibTransId="{BC78BBBD-4D69-4E5C-B7BD-EB0DEAD05B93}"/>
    <dgm:cxn modelId="{1863D68E-23E5-9C42-A01A-A9DBFEF715C0}" type="presOf" srcId="{26EFFF2D-2681-441C-953B-EF2FBFC1777B}" destId="{85B54EEF-DDFB-4D46-AEE1-6BE23D9DBC75}" srcOrd="0" destOrd="0" presId="urn:microsoft.com/office/officeart/2005/8/layout/vList2"/>
    <dgm:cxn modelId="{C5B10E93-B9D2-DC4D-91EE-1C95E270B385}" type="presOf" srcId="{6BB16FCE-DE37-46B8-9263-6D7A93852524}" destId="{44D0FBC3-4ABB-7846-B210-39F0DC3526F3}" srcOrd="0" destOrd="0" presId="urn:microsoft.com/office/officeart/2005/8/layout/vList2"/>
    <dgm:cxn modelId="{3D149FB6-B6CF-1949-A400-BBCE2ED32834}" type="presOf" srcId="{48A4EC6E-2155-424E-B5AD-06123D9481CC}" destId="{24E10586-BBC0-AC48-9429-C03D086C416E}" srcOrd="0" destOrd="0" presId="urn:microsoft.com/office/officeart/2005/8/layout/vList2"/>
    <dgm:cxn modelId="{3BB6EE19-70B8-6F4E-9747-D2D859EECD69}" type="presParOf" srcId="{44D0FBC3-4ABB-7846-B210-39F0DC3526F3}" destId="{85B54EEF-DDFB-4D46-AEE1-6BE23D9DBC75}" srcOrd="0" destOrd="0" presId="urn:microsoft.com/office/officeart/2005/8/layout/vList2"/>
    <dgm:cxn modelId="{8C668444-1E5E-924D-B757-C075C6E264B0}" type="presParOf" srcId="{44D0FBC3-4ABB-7846-B210-39F0DC3526F3}" destId="{44A5B028-DFC4-6C43-8F29-C5EB48195E2E}" srcOrd="1" destOrd="0" presId="urn:microsoft.com/office/officeart/2005/8/layout/vList2"/>
    <dgm:cxn modelId="{52FC1C0C-1673-1D4F-A147-1ADA1D9BB97C}" type="presParOf" srcId="{44D0FBC3-4ABB-7846-B210-39F0DC3526F3}" destId="{24E10586-BBC0-AC48-9429-C03D086C416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084165-4164-47EA-8D1D-F4229D9E4362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E2D2DE4-6B95-482D-9840-979C5807999F}">
      <dgm:prSet/>
      <dgm:spPr/>
      <dgm:t>
        <a:bodyPr/>
        <a:lstStyle/>
        <a:p>
          <a:r>
            <a:rPr lang="fr-FR" b="1" u="sng" dirty="0">
              <a:solidFill>
                <a:schemeClr val="bg1"/>
              </a:solidFill>
            </a:rPr>
            <a:t>Votre présence sur la programmation 2026 </a:t>
          </a:r>
          <a:r>
            <a:rPr lang="fr-FR" b="1" dirty="0">
              <a:solidFill>
                <a:schemeClr val="bg1"/>
              </a:solidFill>
            </a:rPr>
            <a:t>:</a:t>
          </a:r>
          <a:endParaRPr lang="en-US" dirty="0">
            <a:solidFill>
              <a:schemeClr val="bg1"/>
            </a:solidFill>
          </a:endParaRPr>
        </a:p>
      </dgm:t>
    </dgm:pt>
    <dgm:pt modelId="{1EE05C6F-2702-4CF1-8418-A79F3E6E369B}" type="parTrans" cxnId="{C227BF0B-0702-49FB-A602-C0EB9C25835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5D3A7B3-0AFE-4FE1-B612-740514DBDF23}" type="sibTrans" cxnId="{C227BF0B-0702-49FB-A602-C0EB9C25835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98C2DE8-9497-4795-BE4A-E39D325CC165}">
      <dgm:prSet/>
      <dgm:spPr/>
      <dgm:t>
        <a:bodyPr/>
        <a:lstStyle/>
        <a:p>
          <a:r>
            <a:rPr lang="fr-FR" u="sng">
              <a:solidFill>
                <a:schemeClr val="bg1"/>
              </a:solidFill>
            </a:rPr>
            <a:t>Les plus attendues </a:t>
          </a:r>
          <a:r>
            <a:rPr lang="fr-FR">
              <a:solidFill>
                <a:schemeClr val="bg1"/>
              </a:solidFill>
            </a:rPr>
            <a:t>: AG, visites entreprises : Manitou, Machecoul </a:t>
          </a:r>
          <a:endParaRPr lang="en-US">
            <a:solidFill>
              <a:schemeClr val="bg1"/>
            </a:solidFill>
          </a:endParaRPr>
        </a:p>
      </dgm:t>
    </dgm:pt>
    <dgm:pt modelId="{7C3B5E76-D4F3-4B60-B62B-90EBA330BE92}" type="parTrans" cxnId="{F84AC3ED-B0C4-4ECB-B8F5-2DE5CD75482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F6390BD-229D-4663-8728-0A3CA960C5A4}" type="sibTrans" cxnId="{F84AC3ED-B0C4-4ECB-B8F5-2DE5CD754826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9C51FD5-B3EE-4AEA-A8E0-D0A57E4661EB}">
      <dgm:prSet/>
      <dgm:spPr/>
      <dgm:t>
        <a:bodyPr/>
        <a:lstStyle/>
        <a:p>
          <a:r>
            <a:rPr lang="fr-FR" u="sng" dirty="0">
              <a:solidFill>
                <a:schemeClr val="bg1"/>
              </a:solidFill>
            </a:rPr>
            <a:t>Les moins souhaitées </a:t>
          </a:r>
          <a:r>
            <a:rPr lang="fr-FR" dirty="0">
              <a:solidFill>
                <a:schemeClr val="bg1"/>
              </a:solidFill>
            </a:rPr>
            <a:t>: conférence sur les senteurs, pétanque, et Barbier ( beaucoup de « peut-être »)</a:t>
          </a:r>
          <a:endParaRPr lang="en-US" dirty="0">
            <a:solidFill>
              <a:schemeClr val="bg1"/>
            </a:solidFill>
          </a:endParaRPr>
        </a:p>
      </dgm:t>
    </dgm:pt>
    <dgm:pt modelId="{30B1885F-39F4-4B1E-BDAC-D28960B35BEA}" type="parTrans" cxnId="{9326BDD8-DF28-4CD1-B284-27940949992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C973F4B-B07D-4881-A175-5EC141F801CB}" type="sibTrans" cxnId="{9326BDD8-DF28-4CD1-B284-27940949992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A1EF29E-C4A2-DB42-9E2A-2533AB10B080}" type="pres">
      <dgm:prSet presAssocID="{E8084165-4164-47EA-8D1D-F4229D9E4362}" presName="diagram" presStyleCnt="0">
        <dgm:presLayoutVars>
          <dgm:dir/>
          <dgm:resizeHandles val="exact"/>
        </dgm:presLayoutVars>
      </dgm:prSet>
      <dgm:spPr/>
    </dgm:pt>
    <dgm:pt modelId="{190E2F15-71EB-B94B-97C1-2CBF6CE72FC5}" type="pres">
      <dgm:prSet presAssocID="{7E2D2DE4-6B95-482D-9840-979C5807999F}" presName="node" presStyleLbl="node1" presStyleIdx="0" presStyleCnt="3">
        <dgm:presLayoutVars>
          <dgm:bulletEnabled val="1"/>
        </dgm:presLayoutVars>
      </dgm:prSet>
      <dgm:spPr/>
    </dgm:pt>
    <dgm:pt modelId="{CC9F3F3D-6CF4-B649-BE66-99778D93A97E}" type="pres">
      <dgm:prSet presAssocID="{35D3A7B3-0AFE-4FE1-B612-740514DBDF23}" presName="sibTrans" presStyleCnt="0"/>
      <dgm:spPr/>
    </dgm:pt>
    <dgm:pt modelId="{506F49A3-47FB-3040-B028-44DF34577875}" type="pres">
      <dgm:prSet presAssocID="{198C2DE8-9497-4795-BE4A-E39D325CC165}" presName="node" presStyleLbl="node1" presStyleIdx="1" presStyleCnt="3">
        <dgm:presLayoutVars>
          <dgm:bulletEnabled val="1"/>
        </dgm:presLayoutVars>
      </dgm:prSet>
      <dgm:spPr/>
    </dgm:pt>
    <dgm:pt modelId="{1FCA5D23-ED10-3646-AD38-9522E7A55982}" type="pres">
      <dgm:prSet presAssocID="{1F6390BD-229D-4663-8728-0A3CA960C5A4}" presName="sibTrans" presStyleCnt="0"/>
      <dgm:spPr/>
    </dgm:pt>
    <dgm:pt modelId="{95EAC4E8-3BE6-8D46-8060-CD75DC2CCCAE}" type="pres">
      <dgm:prSet presAssocID="{F9C51FD5-B3EE-4AEA-A8E0-D0A57E4661EB}" presName="node" presStyleLbl="node1" presStyleIdx="2" presStyleCnt="3">
        <dgm:presLayoutVars>
          <dgm:bulletEnabled val="1"/>
        </dgm:presLayoutVars>
      </dgm:prSet>
      <dgm:spPr/>
    </dgm:pt>
  </dgm:ptLst>
  <dgm:cxnLst>
    <dgm:cxn modelId="{C2AA8304-E0F9-EE46-A7CE-88B9781AF9E6}" type="presOf" srcId="{F9C51FD5-B3EE-4AEA-A8E0-D0A57E4661EB}" destId="{95EAC4E8-3BE6-8D46-8060-CD75DC2CCCAE}" srcOrd="0" destOrd="0" presId="urn:microsoft.com/office/officeart/2005/8/layout/default"/>
    <dgm:cxn modelId="{C227BF0B-0702-49FB-A602-C0EB9C25835B}" srcId="{E8084165-4164-47EA-8D1D-F4229D9E4362}" destId="{7E2D2DE4-6B95-482D-9840-979C5807999F}" srcOrd="0" destOrd="0" parTransId="{1EE05C6F-2702-4CF1-8418-A79F3E6E369B}" sibTransId="{35D3A7B3-0AFE-4FE1-B612-740514DBDF23}"/>
    <dgm:cxn modelId="{BBF45D6E-A2AB-E342-B3FD-8DDFE6891B05}" type="presOf" srcId="{7E2D2DE4-6B95-482D-9840-979C5807999F}" destId="{190E2F15-71EB-B94B-97C1-2CBF6CE72FC5}" srcOrd="0" destOrd="0" presId="urn:microsoft.com/office/officeart/2005/8/layout/default"/>
    <dgm:cxn modelId="{23AA276F-40D6-7244-B945-DD3CCE87DC5E}" type="presOf" srcId="{E8084165-4164-47EA-8D1D-F4229D9E4362}" destId="{4A1EF29E-C4A2-DB42-9E2A-2533AB10B080}" srcOrd="0" destOrd="0" presId="urn:microsoft.com/office/officeart/2005/8/layout/default"/>
    <dgm:cxn modelId="{4D165B83-28B7-7049-871C-8AC2FAC9C7C4}" type="presOf" srcId="{198C2DE8-9497-4795-BE4A-E39D325CC165}" destId="{506F49A3-47FB-3040-B028-44DF34577875}" srcOrd="0" destOrd="0" presId="urn:microsoft.com/office/officeart/2005/8/layout/default"/>
    <dgm:cxn modelId="{9326BDD8-DF28-4CD1-B284-279409499927}" srcId="{E8084165-4164-47EA-8D1D-F4229D9E4362}" destId="{F9C51FD5-B3EE-4AEA-A8E0-D0A57E4661EB}" srcOrd="2" destOrd="0" parTransId="{30B1885F-39F4-4B1E-BDAC-D28960B35BEA}" sibTransId="{8C973F4B-B07D-4881-A175-5EC141F801CB}"/>
    <dgm:cxn modelId="{F84AC3ED-B0C4-4ECB-B8F5-2DE5CD754826}" srcId="{E8084165-4164-47EA-8D1D-F4229D9E4362}" destId="{198C2DE8-9497-4795-BE4A-E39D325CC165}" srcOrd="1" destOrd="0" parTransId="{7C3B5E76-D4F3-4B60-B62B-90EBA330BE92}" sibTransId="{1F6390BD-229D-4663-8728-0A3CA960C5A4}"/>
    <dgm:cxn modelId="{E0B40CEF-B818-A748-A9D8-828E82EA3BA2}" type="presParOf" srcId="{4A1EF29E-C4A2-DB42-9E2A-2533AB10B080}" destId="{190E2F15-71EB-B94B-97C1-2CBF6CE72FC5}" srcOrd="0" destOrd="0" presId="urn:microsoft.com/office/officeart/2005/8/layout/default"/>
    <dgm:cxn modelId="{0E962DE4-B3C6-7C4E-BC7B-70F5BFD3ED19}" type="presParOf" srcId="{4A1EF29E-C4A2-DB42-9E2A-2533AB10B080}" destId="{CC9F3F3D-6CF4-B649-BE66-99778D93A97E}" srcOrd="1" destOrd="0" presId="urn:microsoft.com/office/officeart/2005/8/layout/default"/>
    <dgm:cxn modelId="{9A705B3B-7D0B-814B-B419-2D4210B9ABAF}" type="presParOf" srcId="{4A1EF29E-C4A2-DB42-9E2A-2533AB10B080}" destId="{506F49A3-47FB-3040-B028-44DF34577875}" srcOrd="2" destOrd="0" presId="urn:microsoft.com/office/officeart/2005/8/layout/default"/>
    <dgm:cxn modelId="{194594B7-5C7C-DF45-BD56-3F34AF449103}" type="presParOf" srcId="{4A1EF29E-C4A2-DB42-9E2A-2533AB10B080}" destId="{1FCA5D23-ED10-3646-AD38-9522E7A55982}" srcOrd="3" destOrd="0" presId="urn:microsoft.com/office/officeart/2005/8/layout/default"/>
    <dgm:cxn modelId="{7936BAFE-F8E5-5949-9B86-473FFC0A4A6F}" type="presParOf" srcId="{4A1EF29E-C4A2-DB42-9E2A-2533AB10B080}" destId="{95EAC4E8-3BE6-8D46-8060-CD75DC2CCCA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084165-4164-47EA-8D1D-F4229D9E4362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9062221-FFAC-4597-9560-AE99A2E9A8B7}">
      <dgm:prSet/>
      <dgm:spPr/>
      <dgm:t>
        <a:bodyPr/>
        <a:lstStyle/>
        <a:p>
          <a:r>
            <a:rPr lang="fr-FR" b="1"/>
            <a:t>Votre avis sur les « Conf PN » </a:t>
          </a:r>
          <a:r>
            <a:rPr lang="fr-FR"/>
            <a:t>:</a:t>
          </a:r>
          <a:endParaRPr lang="en-US"/>
        </a:p>
      </dgm:t>
    </dgm:pt>
    <dgm:pt modelId="{073922CE-CF77-421C-B9E3-9E9F0FB899AB}" type="parTrans" cxnId="{DCA78EE4-56AD-4EC8-A1F3-F3F024E9E021}">
      <dgm:prSet/>
      <dgm:spPr/>
      <dgm:t>
        <a:bodyPr/>
        <a:lstStyle/>
        <a:p>
          <a:endParaRPr lang="en-US"/>
        </a:p>
      </dgm:t>
    </dgm:pt>
    <dgm:pt modelId="{5A54B1EC-7746-42FD-9936-47A7062857A4}" type="sibTrans" cxnId="{DCA78EE4-56AD-4EC8-A1F3-F3F024E9E021}">
      <dgm:prSet/>
      <dgm:spPr/>
      <dgm:t>
        <a:bodyPr/>
        <a:lstStyle/>
        <a:p>
          <a:endParaRPr lang="en-US"/>
        </a:p>
      </dgm:t>
    </dgm:pt>
    <dgm:pt modelId="{2379FE32-ECD8-4329-A725-61A56D63D29C}">
      <dgm:prSet/>
      <dgm:spPr/>
      <dgm:t>
        <a:bodyPr/>
        <a:lstStyle/>
        <a:p>
          <a:r>
            <a:rPr lang="fr-FR"/>
            <a:t>Plébiscite général </a:t>
          </a:r>
          <a:endParaRPr lang="en-US"/>
        </a:p>
      </dgm:t>
    </dgm:pt>
    <dgm:pt modelId="{502985AD-24B8-4531-9446-BAF5992A2E6A}" type="parTrans" cxnId="{6DE69340-22DF-407B-AAF8-D9358310E806}">
      <dgm:prSet/>
      <dgm:spPr/>
      <dgm:t>
        <a:bodyPr/>
        <a:lstStyle/>
        <a:p>
          <a:endParaRPr lang="en-US"/>
        </a:p>
      </dgm:t>
    </dgm:pt>
    <dgm:pt modelId="{22FD9034-3281-4EA6-9C83-85055C0B610A}" type="sibTrans" cxnId="{6DE69340-22DF-407B-AAF8-D9358310E806}">
      <dgm:prSet/>
      <dgm:spPr/>
      <dgm:t>
        <a:bodyPr/>
        <a:lstStyle/>
        <a:p>
          <a:endParaRPr lang="en-US"/>
        </a:p>
      </dgm:t>
    </dgm:pt>
    <dgm:pt modelId="{A30A63AA-B8FC-4666-9C17-9C43393B6042}">
      <dgm:prSet/>
      <dgm:spPr/>
      <dgm:t>
        <a:bodyPr/>
        <a:lstStyle/>
        <a:p>
          <a:r>
            <a:rPr lang="fr-FR"/>
            <a:t>La plus attendue : IA </a:t>
          </a:r>
          <a:endParaRPr lang="en-US"/>
        </a:p>
      </dgm:t>
    </dgm:pt>
    <dgm:pt modelId="{434E297A-FAB6-4466-ADDF-674EC463F707}" type="parTrans" cxnId="{52132E7E-EE31-46FB-AC2B-E864C508EEA5}">
      <dgm:prSet/>
      <dgm:spPr/>
      <dgm:t>
        <a:bodyPr/>
        <a:lstStyle/>
        <a:p>
          <a:endParaRPr lang="en-US"/>
        </a:p>
      </dgm:t>
    </dgm:pt>
    <dgm:pt modelId="{3C2331AC-6104-481F-A0B9-B2484D1FB4FB}" type="sibTrans" cxnId="{52132E7E-EE31-46FB-AC2B-E864C508EEA5}">
      <dgm:prSet/>
      <dgm:spPr/>
      <dgm:t>
        <a:bodyPr/>
        <a:lstStyle/>
        <a:p>
          <a:endParaRPr lang="en-US"/>
        </a:p>
      </dgm:t>
    </dgm:pt>
    <dgm:pt modelId="{F0747E81-D5CB-40E2-8AC0-8FF999BBE596}">
      <dgm:prSet/>
      <dgm:spPr/>
      <dgm:t>
        <a:bodyPr/>
        <a:lstStyle/>
        <a:p>
          <a:r>
            <a:rPr lang="fr-FR"/>
            <a:t>la moins : l’écrivain local</a:t>
          </a:r>
          <a:endParaRPr lang="en-US"/>
        </a:p>
      </dgm:t>
    </dgm:pt>
    <dgm:pt modelId="{60878D69-BF62-4343-96A5-9B8A4435D9AA}" type="parTrans" cxnId="{FDC20DB1-7DF3-414E-AC5F-0DEC053F4C4C}">
      <dgm:prSet/>
      <dgm:spPr/>
      <dgm:t>
        <a:bodyPr/>
        <a:lstStyle/>
        <a:p>
          <a:endParaRPr lang="en-US"/>
        </a:p>
      </dgm:t>
    </dgm:pt>
    <dgm:pt modelId="{D299A758-4E54-4912-8D81-EFD9E01C7C8B}" type="sibTrans" cxnId="{FDC20DB1-7DF3-414E-AC5F-0DEC053F4C4C}">
      <dgm:prSet/>
      <dgm:spPr/>
      <dgm:t>
        <a:bodyPr/>
        <a:lstStyle/>
        <a:p>
          <a:endParaRPr lang="en-US"/>
        </a:p>
      </dgm:t>
    </dgm:pt>
    <dgm:pt modelId="{3454FB3E-348A-4B58-AD44-6A6AEC580812}">
      <dgm:prSet/>
      <dgm:spPr/>
      <dgm:t>
        <a:bodyPr/>
        <a:lstStyle/>
        <a:p>
          <a:r>
            <a:rPr lang="fr-FR" u="sng"/>
            <a:t>Tranche horaire </a:t>
          </a:r>
          <a:r>
            <a:rPr lang="fr-FR"/>
            <a:t>:</a:t>
          </a:r>
          <a:endParaRPr lang="en-US"/>
        </a:p>
      </dgm:t>
    </dgm:pt>
    <dgm:pt modelId="{226930D7-4631-4603-BC62-8908B3F29341}" type="parTrans" cxnId="{29205ED0-9EE7-4204-A642-5D889FF4B519}">
      <dgm:prSet/>
      <dgm:spPr/>
      <dgm:t>
        <a:bodyPr/>
        <a:lstStyle/>
        <a:p>
          <a:endParaRPr lang="en-US"/>
        </a:p>
      </dgm:t>
    </dgm:pt>
    <dgm:pt modelId="{78DDBA37-77A8-492F-A2B3-2D1501C56F45}" type="sibTrans" cxnId="{29205ED0-9EE7-4204-A642-5D889FF4B519}">
      <dgm:prSet/>
      <dgm:spPr/>
      <dgm:t>
        <a:bodyPr/>
        <a:lstStyle/>
        <a:p>
          <a:endParaRPr lang="en-US"/>
        </a:p>
      </dgm:t>
    </dgm:pt>
    <dgm:pt modelId="{0A6A584B-3865-4461-BEF8-840B79AE337D}">
      <dgm:prSet/>
      <dgm:spPr/>
      <dgm:t>
        <a:bodyPr/>
        <a:lstStyle/>
        <a:p>
          <a:r>
            <a:rPr lang="fr-FR"/>
            <a:t>18h-20h :  58%</a:t>
          </a:r>
          <a:endParaRPr lang="en-US"/>
        </a:p>
      </dgm:t>
    </dgm:pt>
    <dgm:pt modelId="{B4C8A94B-9C4B-4863-AC6A-9AE5692C0BB2}" type="parTrans" cxnId="{60CD442F-A6B4-46D7-890C-61DF2CD4CAE5}">
      <dgm:prSet/>
      <dgm:spPr/>
      <dgm:t>
        <a:bodyPr/>
        <a:lstStyle/>
        <a:p>
          <a:endParaRPr lang="en-US"/>
        </a:p>
      </dgm:t>
    </dgm:pt>
    <dgm:pt modelId="{14028E29-6803-4333-9E74-9BBAF3B4F25C}" type="sibTrans" cxnId="{60CD442F-A6B4-46D7-890C-61DF2CD4CAE5}">
      <dgm:prSet/>
      <dgm:spPr/>
      <dgm:t>
        <a:bodyPr/>
        <a:lstStyle/>
        <a:p>
          <a:endParaRPr lang="en-US"/>
        </a:p>
      </dgm:t>
    </dgm:pt>
    <dgm:pt modelId="{3FDE0319-77E8-49C5-80DF-56DB77BE0648}">
      <dgm:prSet/>
      <dgm:spPr/>
      <dgm:t>
        <a:bodyPr/>
        <a:lstStyle/>
        <a:p>
          <a:r>
            <a:rPr lang="fr-FR"/>
            <a:t>16h-18h : 47%</a:t>
          </a:r>
          <a:endParaRPr lang="en-US"/>
        </a:p>
      </dgm:t>
    </dgm:pt>
    <dgm:pt modelId="{D1490094-E44E-4203-96C1-94DABD0B05A8}" type="parTrans" cxnId="{38781E4B-738D-4348-8B9E-A14CE0096219}">
      <dgm:prSet/>
      <dgm:spPr/>
      <dgm:t>
        <a:bodyPr/>
        <a:lstStyle/>
        <a:p>
          <a:endParaRPr lang="en-US"/>
        </a:p>
      </dgm:t>
    </dgm:pt>
    <dgm:pt modelId="{D9F4F7F0-FB91-496E-BD1D-01AA386E8446}" type="sibTrans" cxnId="{38781E4B-738D-4348-8B9E-A14CE0096219}">
      <dgm:prSet/>
      <dgm:spPr/>
      <dgm:t>
        <a:bodyPr/>
        <a:lstStyle/>
        <a:p>
          <a:endParaRPr lang="en-US"/>
        </a:p>
      </dgm:t>
    </dgm:pt>
    <dgm:pt modelId="{9CAD1284-9034-40CC-A6AA-9423CC145589}">
      <dgm:prSet/>
      <dgm:spPr/>
      <dgm:t>
        <a:bodyPr/>
        <a:lstStyle/>
        <a:p>
          <a:r>
            <a:rPr lang="fr-FR"/>
            <a:t>14h-16h : 27%</a:t>
          </a:r>
          <a:endParaRPr lang="en-US"/>
        </a:p>
      </dgm:t>
    </dgm:pt>
    <dgm:pt modelId="{9D077761-93F7-4A82-9AB1-CF536FF80D2E}" type="parTrans" cxnId="{765BB1A3-F513-4ECE-B7FC-CD70BAB35A50}">
      <dgm:prSet/>
      <dgm:spPr/>
      <dgm:t>
        <a:bodyPr/>
        <a:lstStyle/>
        <a:p>
          <a:endParaRPr lang="en-US"/>
        </a:p>
      </dgm:t>
    </dgm:pt>
    <dgm:pt modelId="{AE868FC0-D143-4B0D-BF2A-B748BB9ECA52}" type="sibTrans" cxnId="{765BB1A3-F513-4ECE-B7FC-CD70BAB35A50}">
      <dgm:prSet/>
      <dgm:spPr/>
      <dgm:t>
        <a:bodyPr/>
        <a:lstStyle/>
        <a:p>
          <a:endParaRPr lang="en-US"/>
        </a:p>
      </dgm:t>
    </dgm:pt>
    <dgm:pt modelId="{80425F73-529A-FF46-B05A-BF5B6B0E68A5}" type="pres">
      <dgm:prSet presAssocID="{E8084165-4164-47EA-8D1D-F4229D9E4362}" presName="linear" presStyleCnt="0">
        <dgm:presLayoutVars>
          <dgm:dir/>
          <dgm:animLvl val="lvl"/>
          <dgm:resizeHandles val="exact"/>
        </dgm:presLayoutVars>
      </dgm:prSet>
      <dgm:spPr/>
    </dgm:pt>
    <dgm:pt modelId="{35FD0858-C5C9-014E-B2C9-C0E84EC75BBC}" type="pres">
      <dgm:prSet presAssocID="{59062221-FFAC-4597-9560-AE99A2E9A8B7}" presName="parentLin" presStyleCnt="0"/>
      <dgm:spPr/>
    </dgm:pt>
    <dgm:pt modelId="{4A9CC9A4-F75A-824A-9CBC-520E23B7DA26}" type="pres">
      <dgm:prSet presAssocID="{59062221-FFAC-4597-9560-AE99A2E9A8B7}" presName="parentLeftMargin" presStyleLbl="node1" presStyleIdx="0" presStyleCnt="2"/>
      <dgm:spPr/>
    </dgm:pt>
    <dgm:pt modelId="{31101F27-8F1E-A442-AAB2-5734CC3D4484}" type="pres">
      <dgm:prSet presAssocID="{59062221-FFAC-4597-9560-AE99A2E9A8B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81A106-B4FD-194D-B967-A2903CC89ECD}" type="pres">
      <dgm:prSet presAssocID="{59062221-FFAC-4597-9560-AE99A2E9A8B7}" presName="negativeSpace" presStyleCnt="0"/>
      <dgm:spPr/>
    </dgm:pt>
    <dgm:pt modelId="{CB6A121C-412A-EE4E-BC88-738F4D4D83AC}" type="pres">
      <dgm:prSet presAssocID="{59062221-FFAC-4597-9560-AE99A2E9A8B7}" presName="childText" presStyleLbl="conFgAcc1" presStyleIdx="0" presStyleCnt="2">
        <dgm:presLayoutVars>
          <dgm:bulletEnabled val="1"/>
        </dgm:presLayoutVars>
      </dgm:prSet>
      <dgm:spPr/>
    </dgm:pt>
    <dgm:pt modelId="{2DEF1651-7898-B342-BB27-DE39A5FED09A}" type="pres">
      <dgm:prSet presAssocID="{5A54B1EC-7746-42FD-9936-47A7062857A4}" presName="spaceBetweenRectangles" presStyleCnt="0"/>
      <dgm:spPr/>
    </dgm:pt>
    <dgm:pt modelId="{09545E9D-BCFC-0F4D-95D5-092A642D3496}" type="pres">
      <dgm:prSet presAssocID="{3454FB3E-348A-4B58-AD44-6A6AEC580812}" presName="parentLin" presStyleCnt="0"/>
      <dgm:spPr/>
    </dgm:pt>
    <dgm:pt modelId="{890F5A71-D2E5-D149-924E-20217289874E}" type="pres">
      <dgm:prSet presAssocID="{3454FB3E-348A-4B58-AD44-6A6AEC580812}" presName="parentLeftMargin" presStyleLbl="node1" presStyleIdx="0" presStyleCnt="2"/>
      <dgm:spPr/>
    </dgm:pt>
    <dgm:pt modelId="{55E826E7-21A3-7247-9E66-B1CB8AE48337}" type="pres">
      <dgm:prSet presAssocID="{3454FB3E-348A-4B58-AD44-6A6AEC58081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6A6B2AE-0DA8-B947-9DB9-0869D9CBB98C}" type="pres">
      <dgm:prSet presAssocID="{3454FB3E-348A-4B58-AD44-6A6AEC580812}" presName="negativeSpace" presStyleCnt="0"/>
      <dgm:spPr/>
    </dgm:pt>
    <dgm:pt modelId="{54B43735-445E-5047-BA86-E66D2282865E}" type="pres">
      <dgm:prSet presAssocID="{3454FB3E-348A-4B58-AD44-6A6AEC58081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68C1800-76B6-A84E-9C37-CBF60DE57E7D}" type="presOf" srcId="{0A6A584B-3865-4461-BEF8-840B79AE337D}" destId="{54B43735-445E-5047-BA86-E66D2282865E}" srcOrd="0" destOrd="0" presId="urn:microsoft.com/office/officeart/2005/8/layout/list1"/>
    <dgm:cxn modelId="{4203040B-5C11-3847-B3D3-A3DE8ECACE6C}" type="presOf" srcId="{F0747E81-D5CB-40E2-8AC0-8FF999BBE596}" destId="{CB6A121C-412A-EE4E-BC88-738F4D4D83AC}" srcOrd="0" destOrd="2" presId="urn:microsoft.com/office/officeart/2005/8/layout/list1"/>
    <dgm:cxn modelId="{11521411-1A58-AC45-B8D8-40A1E2847F2C}" type="presOf" srcId="{E8084165-4164-47EA-8D1D-F4229D9E4362}" destId="{80425F73-529A-FF46-B05A-BF5B6B0E68A5}" srcOrd="0" destOrd="0" presId="urn:microsoft.com/office/officeart/2005/8/layout/list1"/>
    <dgm:cxn modelId="{60CD442F-A6B4-46D7-890C-61DF2CD4CAE5}" srcId="{3454FB3E-348A-4B58-AD44-6A6AEC580812}" destId="{0A6A584B-3865-4461-BEF8-840B79AE337D}" srcOrd="0" destOrd="0" parTransId="{B4C8A94B-9C4B-4863-AC6A-9AE5692C0BB2}" sibTransId="{14028E29-6803-4333-9E74-9BBAF3B4F25C}"/>
    <dgm:cxn modelId="{6DE69340-22DF-407B-AAF8-D9358310E806}" srcId="{59062221-FFAC-4597-9560-AE99A2E9A8B7}" destId="{2379FE32-ECD8-4329-A725-61A56D63D29C}" srcOrd="0" destOrd="0" parTransId="{502985AD-24B8-4531-9446-BAF5992A2E6A}" sibTransId="{22FD9034-3281-4EA6-9C83-85055C0B610A}"/>
    <dgm:cxn modelId="{38781E4B-738D-4348-8B9E-A14CE0096219}" srcId="{3454FB3E-348A-4B58-AD44-6A6AEC580812}" destId="{3FDE0319-77E8-49C5-80DF-56DB77BE0648}" srcOrd="1" destOrd="0" parTransId="{D1490094-E44E-4203-96C1-94DABD0B05A8}" sibTransId="{D9F4F7F0-FB91-496E-BD1D-01AA386E8446}"/>
    <dgm:cxn modelId="{55D89671-60F1-954D-AC09-8B891A6E68FB}" type="presOf" srcId="{59062221-FFAC-4597-9560-AE99A2E9A8B7}" destId="{4A9CC9A4-F75A-824A-9CBC-520E23B7DA26}" srcOrd="0" destOrd="0" presId="urn:microsoft.com/office/officeart/2005/8/layout/list1"/>
    <dgm:cxn modelId="{52132E7E-EE31-46FB-AC2B-E864C508EEA5}" srcId="{2379FE32-ECD8-4329-A725-61A56D63D29C}" destId="{A30A63AA-B8FC-4666-9C17-9C43393B6042}" srcOrd="0" destOrd="0" parTransId="{434E297A-FAB6-4466-ADDF-674EC463F707}" sibTransId="{3C2331AC-6104-481F-A0B9-B2484D1FB4FB}"/>
    <dgm:cxn modelId="{23EEA282-4BED-EE4B-9AE2-DCB3E7CED48B}" type="presOf" srcId="{A30A63AA-B8FC-4666-9C17-9C43393B6042}" destId="{CB6A121C-412A-EE4E-BC88-738F4D4D83AC}" srcOrd="0" destOrd="1" presId="urn:microsoft.com/office/officeart/2005/8/layout/list1"/>
    <dgm:cxn modelId="{765BB1A3-F513-4ECE-B7FC-CD70BAB35A50}" srcId="{3454FB3E-348A-4B58-AD44-6A6AEC580812}" destId="{9CAD1284-9034-40CC-A6AA-9423CC145589}" srcOrd="2" destOrd="0" parTransId="{9D077761-93F7-4A82-9AB1-CF536FF80D2E}" sibTransId="{AE868FC0-D143-4B0D-BF2A-B748BB9ECA52}"/>
    <dgm:cxn modelId="{FDC20DB1-7DF3-414E-AC5F-0DEC053F4C4C}" srcId="{A30A63AA-B8FC-4666-9C17-9C43393B6042}" destId="{F0747E81-D5CB-40E2-8AC0-8FF999BBE596}" srcOrd="0" destOrd="0" parTransId="{60878D69-BF62-4343-96A5-9B8A4435D9AA}" sibTransId="{D299A758-4E54-4912-8D81-EFD9E01C7C8B}"/>
    <dgm:cxn modelId="{29205ED0-9EE7-4204-A642-5D889FF4B519}" srcId="{E8084165-4164-47EA-8D1D-F4229D9E4362}" destId="{3454FB3E-348A-4B58-AD44-6A6AEC580812}" srcOrd="1" destOrd="0" parTransId="{226930D7-4631-4603-BC62-8908B3F29341}" sibTransId="{78DDBA37-77A8-492F-A2B3-2D1501C56F45}"/>
    <dgm:cxn modelId="{A68D48DB-9C64-C34F-8086-4FF4A93A60EB}" type="presOf" srcId="{3FDE0319-77E8-49C5-80DF-56DB77BE0648}" destId="{54B43735-445E-5047-BA86-E66D2282865E}" srcOrd="0" destOrd="1" presId="urn:microsoft.com/office/officeart/2005/8/layout/list1"/>
    <dgm:cxn modelId="{B93369DB-6A44-7544-9F36-5E61B626A756}" type="presOf" srcId="{2379FE32-ECD8-4329-A725-61A56D63D29C}" destId="{CB6A121C-412A-EE4E-BC88-738F4D4D83AC}" srcOrd="0" destOrd="0" presId="urn:microsoft.com/office/officeart/2005/8/layout/list1"/>
    <dgm:cxn modelId="{39CFFDDD-066C-A644-B535-B53BFFC0CEFF}" type="presOf" srcId="{59062221-FFAC-4597-9560-AE99A2E9A8B7}" destId="{31101F27-8F1E-A442-AAB2-5734CC3D4484}" srcOrd="1" destOrd="0" presId="urn:microsoft.com/office/officeart/2005/8/layout/list1"/>
    <dgm:cxn modelId="{FB2212E4-2672-9D41-A73F-6CB58C1D532D}" type="presOf" srcId="{3454FB3E-348A-4B58-AD44-6A6AEC580812}" destId="{890F5A71-D2E5-D149-924E-20217289874E}" srcOrd="0" destOrd="0" presId="urn:microsoft.com/office/officeart/2005/8/layout/list1"/>
    <dgm:cxn modelId="{DCA78EE4-56AD-4EC8-A1F3-F3F024E9E021}" srcId="{E8084165-4164-47EA-8D1D-F4229D9E4362}" destId="{59062221-FFAC-4597-9560-AE99A2E9A8B7}" srcOrd="0" destOrd="0" parTransId="{073922CE-CF77-421C-B9E3-9E9F0FB899AB}" sibTransId="{5A54B1EC-7746-42FD-9936-47A7062857A4}"/>
    <dgm:cxn modelId="{23EA2AF2-AEB7-9F4C-BE27-FD3C3E9D07EB}" type="presOf" srcId="{9CAD1284-9034-40CC-A6AA-9423CC145589}" destId="{54B43735-445E-5047-BA86-E66D2282865E}" srcOrd="0" destOrd="2" presId="urn:microsoft.com/office/officeart/2005/8/layout/list1"/>
    <dgm:cxn modelId="{5BC68CFC-7A82-2A42-BC11-771458B6630A}" type="presOf" srcId="{3454FB3E-348A-4B58-AD44-6A6AEC580812}" destId="{55E826E7-21A3-7247-9E66-B1CB8AE48337}" srcOrd="1" destOrd="0" presId="urn:microsoft.com/office/officeart/2005/8/layout/list1"/>
    <dgm:cxn modelId="{2D3A434D-C85C-C247-924F-88B83E6C65BB}" type="presParOf" srcId="{80425F73-529A-FF46-B05A-BF5B6B0E68A5}" destId="{35FD0858-C5C9-014E-B2C9-C0E84EC75BBC}" srcOrd="0" destOrd="0" presId="urn:microsoft.com/office/officeart/2005/8/layout/list1"/>
    <dgm:cxn modelId="{E7B64A8A-BB76-8645-9E32-4CA7D54E964A}" type="presParOf" srcId="{35FD0858-C5C9-014E-B2C9-C0E84EC75BBC}" destId="{4A9CC9A4-F75A-824A-9CBC-520E23B7DA26}" srcOrd="0" destOrd="0" presId="urn:microsoft.com/office/officeart/2005/8/layout/list1"/>
    <dgm:cxn modelId="{C579054B-82C1-8446-9606-7DC16D90BF2C}" type="presParOf" srcId="{35FD0858-C5C9-014E-B2C9-C0E84EC75BBC}" destId="{31101F27-8F1E-A442-AAB2-5734CC3D4484}" srcOrd="1" destOrd="0" presId="urn:microsoft.com/office/officeart/2005/8/layout/list1"/>
    <dgm:cxn modelId="{21717BD2-D724-D84A-8C37-6CA7D04F55C1}" type="presParOf" srcId="{80425F73-529A-FF46-B05A-BF5B6B0E68A5}" destId="{5D81A106-B4FD-194D-B967-A2903CC89ECD}" srcOrd="1" destOrd="0" presId="urn:microsoft.com/office/officeart/2005/8/layout/list1"/>
    <dgm:cxn modelId="{8947F9F7-F1A6-0D44-86CD-D71319ECD91B}" type="presParOf" srcId="{80425F73-529A-FF46-B05A-BF5B6B0E68A5}" destId="{CB6A121C-412A-EE4E-BC88-738F4D4D83AC}" srcOrd="2" destOrd="0" presId="urn:microsoft.com/office/officeart/2005/8/layout/list1"/>
    <dgm:cxn modelId="{FDE0C8A4-3F26-9148-A1D8-34CF99C83B7A}" type="presParOf" srcId="{80425F73-529A-FF46-B05A-BF5B6B0E68A5}" destId="{2DEF1651-7898-B342-BB27-DE39A5FED09A}" srcOrd="3" destOrd="0" presId="urn:microsoft.com/office/officeart/2005/8/layout/list1"/>
    <dgm:cxn modelId="{1BA814A4-DC70-9C44-A65B-BB65648E7249}" type="presParOf" srcId="{80425F73-529A-FF46-B05A-BF5B6B0E68A5}" destId="{09545E9D-BCFC-0F4D-95D5-092A642D3496}" srcOrd="4" destOrd="0" presId="urn:microsoft.com/office/officeart/2005/8/layout/list1"/>
    <dgm:cxn modelId="{49EC734C-EA07-E74B-9568-A32F053900CC}" type="presParOf" srcId="{09545E9D-BCFC-0F4D-95D5-092A642D3496}" destId="{890F5A71-D2E5-D149-924E-20217289874E}" srcOrd="0" destOrd="0" presId="urn:microsoft.com/office/officeart/2005/8/layout/list1"/>
    <dgm:cxn modelId="{5D8ECB56-AA03-D548-BF6F-D561B4FA1ACB}" type="presParOf" srcId="{09545E9D-BCFC-0F4D-95D5-092A642D3496}" destId="{55E826E7-21A3-7247-9E66-B1CB8AE48337}" srcOrd="1" destOrd="0" presId="urn:microsoft.com/office/officeart/2005/8/layout/list1"/>
    <dgm:cxn modelId="{BFF3C589-C757-634C-B187-90EEA7A73D5C}" type="presParOf" srcId="{80425F73-529A-FF46-B05A-BF5B6B0E68A5}" destId="{D6A6B2AE-0DA8-B947-9DB9-0869D9CBB98C}" srcOrd="5" destOrd="0" presId="urn:microsoft.com/office/officeart/2005/8/layout/list1"/>
    <dgm:cxn modelId="{071FE885-7067-0E43-A24B-D1CBDEB6BFDA}" type="presParOf" srcId="{80425F73-529A-FF46-B05A-BF5B6B0E68A5}" destId="{54B43735-445E-5047-BA86-E66D2282865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54EEF-DDFB-4D46-AEE1-6BE23D9DBC75}">
      <dsp:nvSpPr>
        <dsp:cNvPr id="0" name=""/>
        <dsp:cNvSpPr/>
      </dsp:nvSpPr>
      <dsp:spPr>
        <a:xfrm>
          <a:off x="0" y="18320"/>
          <a:ext cx="6666833" cy="26395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800" kern="1200"/>
            <a:t>Nombre de votants : 46 votants + 4 = 50 participants </a:t>
          </a:r>
          <a:endParaRPr lang="en-US" sz="4800" kern="1200"/>
        </a:p>
      </dsp:txBody>
      <dsp:txXfrm>
        <a:off x="128851" y="147171"/>
        <a:ext cx="6409131" cy="2381817"/>
      </dsp:txXfrm>
    </dsp:sp>
    <dsp:sp modelId="{24E10586-BBC0-AC48-9429-C03D086C416E}">
      <dsp:nvSpPr>
        <dsp:cNvPr id="0" name=""/>
        <dsp:cNvSpPr/>
      </dsp:nvSpPr>
      <dsp:spPr>
        <a:xfrm>
          <a:off x="0" y="2796080"/>
          <a:ext cx="6666833" cy="2639519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800" kern="1200"/>
            <a:t>Taux de participation : 50%</a:t>
          </a:r>
          <a:endParaRPr lang="en-US" sz="4800" kern="1200"/>
        </a:p>
      </dsp:txBody>
      <dsp:txXfrm>
        <a:off x="128851" y="2924931"/>
        <a:ext cx="6409131" cy="23818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0E2F15-71EB-B94B-97C1-2CBF6CE72FC5}">
      <dsp:nvSpPr>
        <dsp:cNvPr id="0" name=""/>
        <dsp:cNvSpPr/>
      </dsp:nvSpPr>
      <dsp:spPr>
        <a:xfrm>
          <a:off x="834" y="748531"/>
          <a:ext cx="3252758" cy="19516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b="1" u="sng" kern="1200" dirty="0">
              <a:solidFill>
                <a:schemeClr val="bg1"/>
              </a:solidFill>
            </a:rPr>
            <a:t>Votre présence sur la programmation 2026 </a:t>
          </a:r>
          <a:r>
            <a:rPr lang="fr-FR" sz="2500" b="1" kern="1200" dirty="0">
              <a:solidFill>
                <a:schemeClr val="bg1"/>
              </a:solidFill>
            </a:rPr>
            <a:t>: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834" y="748531"/>
        <a:ext cx="3252758" cy="1951654"/>
      </dsp:txXfrm>
    </dsp:sp>
    <dsp:sp modelId="{506F49A3-47FB-3040-B028-44DF34577875}">
      <dsp:nvSpPr>
        <dsp:cNvPr id="0" name=""/>
        <dsp:cNvSpPr/>
      </dsp:nvSpPr>
      <dsp:spPr>
        <a:xfrm>
          <a:off x="3578867" y="748531"/>
          <a:ext cx="3252758" cy="1951654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u="sng" kern="1200">
              <a:solidFill>
                <a:schemeClr val="bg1"/>
              </a:solidFill>
            </a:rPr>
            <a:t>Les plus attendues </a:t>
          </a:r>
          <a:r>
            <a:rPr lang="fr-FR" sz="2500" kern="1200">
              <a:solidFill>
                <a:schemeClr val="bg1"/>
              </a:solidFill>
            </a:rPr>
            <a:t>: AG, visites entreprises : Manitou, Machecoul </a:t>
          </a:r>
          <a:endParaRPr lang="en-US" sz="2500" kern="1200">
            <a:solidFill>
              <a:schemeClr val="bg1"/>
            </a:solidFill>
          </a:endParaRPr>
        </a:p>
      </dsp:txBody>
      <dsp:txXfrm>
        <a:off x="3578867" y="748531"/>
        <a:ext cx="3252758" cy="1951654"/>
      </dsp:txXfrm>
    </dsp:sp>
    <dsp:sp modelId="{95EAC4E8-3BE6-8D46-8060-CD75DC2CCCAE}">
      <dsp:nvSpPr>
        <dsp:cNvPr id="0" name=""/>
        <dsp:cNvSpPr/>
      </dsp:nvSpPr>
      <dsp:spPr>
        <a:xfrm>
          <a:off x="1789850" y="3025461"/>
          <a:ext cx="3252758" cy="1951654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u="sng" kern="1200" dirty="0">
              <a:solidFill>
                <a:schemeClr val="bg1"/>
              </a:solidFill>
            </a:rPr>
            <a:t>Les moins souhaitées </a:t>
          </a:r>
          <a:r>
            <a:rPr lang="fr-FR" sz="2500" kern="1200" dirty="0">
              <a:solidFill>
                <a:schemeClr val="bg1"/>
              </a:solidFill>
            </a:rPr>
            <a:t>: conférence sur les senteurs, pétanque, et Barbier ( beaucoup de « peut-être »)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1789850" y="3025461"/>
        <a:ext cx="3252758" cy="1951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A121C-412A-EE4E-BC88-738F4D4D83AC}">
      <dsp:nvSpPr>
        <dsp:cNvPr id="0" name=""/>
        <dsp:cNvSpPr/>
      </dsp:nvSpPr>
      <dsp:spPr>
        <a:xfrm>
          <a:off x="0" y="691160"/>
          <a:ext cx="6666833" cy="1965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541528" rIns="517420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Plébiscite général </a:t>
          </a:r>
          <a:endParaRPr lang="en-US" sz="2600" kern="1200"/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La plus attendue : IA </a:t>
          </a:r>
          <a:endParaRPr lang="en-US" sz="2600" kern="1200"/>
        </a:p>
        <a:p>
          <a:pPr marL="685800" lvl="3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la moins : l’écrivain local</a:t>
          </a:r>
          <a:endParaRPr lang="en-US" sz="2600" kern="1200"/>
        </a:p>
      </dsp:txBody>
      <dsp:txXfrm>
        <a:off x="0" y="691160"/>
        <a:ext cx="6666833" cy="1965599"/>
      </dsp:txXfrm>
    </dsp:sp>
    <dsp:sp modelId="{31101F27-8F1E-A442-AAB2-5734CC3D4484}">
      <dsp:nvSpPr>
        <dsp:cNvPr id="0" name=""/>
        <dsp:cNvSpPr/>
      </dsp:nvSpPr>
      <dsp:spPr>
        <a:xfrm>
          <a:off x="333341" y="307400"/>
          <a:ext cx="4666783" cy="7675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/>
            <a:t>Votre avis sur les « Conf PN » </a:t>
          </a:r>
          <a:r>
            <a:rPr lang="fr-FR" sz="2600" kern="1200"/>
            <a:t>:</a:t>
          </a:r>
          <a:endParaRPr lang="en-US" sz="2600" kern="1200"/>
        </a:p>
      </dsp:txBody>
      <dsp:txXfrm>
        <a:off x="370808" y="344867"/>
        <a:ext cx="4591849" cy="692586"/>
      </dsp:txXfrm>
    </dsp:sp>
    <dsp:sp modelId="{54B43735-445E-5047-BA86-E66D2282865E}">
      <dsp:nvSpPr>
        <dsp:cNvPr id="0" name=""/>
        <dsp:cNvSpPr/>
      </dsp:nvSpPr>
      <dsp:spPr>
        <a:xfrm>
          <a:off x="0" y="3180920"/>
          <a:ext cx="6666833" cy="1965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541528" rIns="517420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18h-20h :  58%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16h-18h : 47%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14h-16h : 27%</a:t>
          </a:r>
          <a:endParaRPr lang="en-US" sz="2600" kern="1200"/>
        </a:p>
      </dsp:txBody>
      <dsp:txXfrm>
        <a:off x="0" y="3180920"/>
        <a:ext cx="6666833" cy="1965599"/>
      </dsp:txXfrm>
    </dsp:sp>
    <dsp:sp modelId="{55E826E7-21A3-7247-9E66-B1CB8AE48337}">
      <dsp:nvSpPr>
        <dsp:cNvPr id="0" name=""/>
        <dsp:cNvSpPr/>
      </dsp:nvSpPr>
      <dsp:spPr>
        <a:xfrm>
          <a:off x="333341" y="2797160"/>
          <a:ext cx="4666783" cy="7675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u="sng" kern="1200"/>
            <a:t>Tranche horaire </a:t>
          </a:r>
          <a:r>
            <a:rPr lang="fr-FR" sz="2600" kern="1200"/>
            <a:t>:</a:t>
          </a:r>
          <a:endParaRPr lang="en-US" sz="2600" kern="1200"/>
        </a:p>
      </dsp:txBody>
      <dsp:txXfrm>
        <a:off x="370808" y="2834627"/>
        <a:ext cx="4591849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352CB-4D74-BF49-9185-A3D2F2D02DE4}" type="datetimeFigureOut">
              <a:rPr lang="fr-FR" smtClean="0"/>
              <a:t>24/01/2026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3156D-E785-7445-ACA8-BE65966F5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05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83156D-E785-7445-ACA8-BE65966F5B96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56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E36235-AB8E-4AD8-69F9-A9E2D0230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956317-7315-7E46-5FDE-9381A80D7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DA9650-F931-0196-19C0-91158924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FAFAD9-870A-8637-77C6-60FA17AE2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6234BC-3691-8415-4EC9-1B1B526C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88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9A4E7-5E1A-6C7A-08BF-B22981DB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054EF7-19B9-302F-F89B-3F59D7588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39B8BD-BB1D-6F6E-618F-5ED5C13C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0361F-2C06-CE08-C873-C7F9EA07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60BB06-7191-1FCB-99CA-5FBE67A7E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3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729201A-EAC0-ADAF-89ED-ED3533407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9C6437-1905-2FCC-AE31-6654F3423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828BA3-466E-1B4B-A388-7825FCD9C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DE3AD7-B800-A973-302F-A68D53CC5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036BBB-8433-08F3-A1C2-C2519BAA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13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C36BF9-6F91-669D-6E68-8F6E9687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F90144-BB17-8854-5ED9-88DAA4128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35D92D-EF6F-DFA1-4B91-A918233D2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FCE2DF-8019-0F24-C017-536955DAF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8B9948-71A5-451A-B7BB-CDC7B07F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76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60984-E76B-FF6D-BD5D-B98235D2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C8358A-BB94-FAA7-579F-37F69BF53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AED991-E268-6FDB-D5CF-32D7353E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7D20B0-A467-6F3A-A743-63F1A89C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A5FE48-F4C2-9DFA-0722-F8FB3FAA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40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CF039-8FEB-BEC6-AD3E-CA0CE0049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DF971C-D3F0-3A7F-EBE9-21717BC9A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9140D5-4CC8-A648-4AA8-32AB1C1CA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115176F-0CE0-28CC-5122-AB54E4801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969327-F2DC-64A6-6741-73B7A955E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959D24-A83D-8A8A-AE56-716EA2A7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40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C4CD1-EA08-F965-804D-8DD674358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EB20D2-39A4-F397-3232-1854AACFD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02813B-16A4-7CB2-1605-6898A73CB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7902C6-D468-5791-705B-F92520E99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29ACA0B-8A3D-A194-ADE0-309B944D02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25D7975-4BD9-C6C3-9AF0-C72F29C4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D92519B-0B83-22ED-2901-42CFD778C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43DC6F-A2AD-4D19-AB1D-5C216701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397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291D0-EEFD-BB9A-A109-4B4CD36F8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62F96FA-DA9B-C68C-C75D-C1C493126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C6FA09-2E88-9339-E2B1-9796790E3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A53CDE0-A85E-63A5-3FC8-CDD08EAF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83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D1783F-D105-A974-9B1F-E45599782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3128C9-C29C-BBBD-4ADC-86A5D8591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D271C6-6A16-23FC-B23B-0D6C6D0D8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21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AC5BE-9E01-7D34-450E-566EB3E7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54ACF8-E6F6-F204-B52C-E58B03F01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BB6711-B80F-DD9F-8B5C-AC31F9954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75983E-F41E-13C2-5A1F-B198EBE9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674A99-0AB3-EF0F-FBBB-787A5C96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FAE7EC-2261-D22C-381F-AA01845D3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2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07663-98AA-CCD1-60F7-04B12968A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55A9BF4-1851-2414-A6C5-0B8325058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006AA4-C8E5-A5A5-A33E-36BCF99F8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364C61-8B77-725F-A17E-717140C1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7D058E-2CC0-E647-D9F0-8C03ACA8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E69774-3D50-97C3-AAFF-C14AEBE1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55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EA344E"/>
            </a:gs>
            <a:gs pos="100000">
              <a:schemeClr val="accent2">
                <a:lumMod val="75000"/>
                <a:alpha val="6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FC5D744-4C85-2A02-B3EF-5E05CA12C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D50133-8C35-A628-415E-7D748453C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C15A3-915A-C265-972A-B214600A7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78D0-F090-45A4-8579-C384A6E10A3F}" type="datetimeFigureOut">
              <a:rPr lang="fr-FR" smtClean="0"/>
              <a:pPr/>
              <a:t>24/01/2026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BB396B-0501-B93D-8A2A-8D75E391B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8771E9-E253-BFB7-96A3-998933182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1762-ED8D-4E4F-AA10-4E91F4F867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96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1391F-B87B-91C3-7741-F7BF490BE7E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988820" y="4743450"/>
            <a:ext cx="9144000" cy="1429910"/>
          </a:xfrm>
          <a:ln>
            <a:noFill/>
          </a:ln>
        </p:spPr>
        <p:txBody>
          <a:bodyPr/>
          <a:lstStyle/>
          <a:p>
            <a:pPr algn="ctr"/>
            <a:r>
              <a:rPr lang="fr-FR" b="1" dirty="0">
                <a:latin typeface="Eras Demi ITC" panose="020B0805030504020804" pitchFamily="34" charset="0"/>
              </a:rPr>
              <a:t>20 janvier 2026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71B7DFC-1F4E-9C72-E4D6-E2B08B0F9D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546" y="85060"/>
            <a:ext cx="1808548" cy="138207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2E31BEE-2F7A-09C4-2ABD-5E32D07F4F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048" y="1923840"/>
            <a:ext cx="5785515" cy="323007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8F8836E-9467-4B7C-4DDC-0E4C30701DBB}"/>
              </a:ext>
            </a:extLst>
          </p:cNvPr>
          <p:cNvSpPr txBox="1"/>
          <p:nvPr/>
        </p:nvSpPr>
        <p:spPr>
          <a:xfrm rot="19965707">
            <a:off x="187978" y="1010004"/>
            <a:ext cx="3896258" cy="107721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Cercle Louis XVI Nantes</a:t>
            </a:r>
          </a:p>
        </p:txBody>
      </p:sp>
    </p:spTree>
    <p:extLst>
      <p:ext uri="{BB962C8B-B14F-4D97-AF65-F5344CB8AC3E}">
        <p14:creationId xmlns:p14="http://schemas.microsoft.com/office/powerpoint/2010/main" val="3475856558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F4BA4C-3A2D-C6E0-1B84-3F5C8EBB7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Enquête 01/26 : Résultats</a:t>
            </a:r>
          </a:p>
        </p:txBody>
      </p:sp>
      <p:graphicFrame>
        <p:nvGraphicFramePr>
          <p:cNvPr id="22" name="Espace réservé du contenu 2">
            <a:extLst>
              <a:ext uri="{FF2B5EF4-FFF2-40B4-BE49-F238E27FC236}">
                <a16:creationId xmlns:a16="http://schemas.microsoft.com/office/drawing/2014/main" id="{93529945-BC49-5417-52D9-D0E22F80C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41348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048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B49D21A-FF5A-A30D-9920-73E9DADD9A96}"/>
              </a:ext>
            </a:extLst>
          </p:cNvPr>
          <p:cNvSpPr txBox="1">
            <a:spLocks/>
          </p:cNvSpPr>
          <p:nvPr/>
        </p:nvSpPr>
        <p:spPr>
          <a:xfrm>
            <a:off x="394570" y="137330"/>
            <a:ext cx="9144000" cy="142991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ras Demi ITC" panose="020B0805030504020804" pitchFamily="34" charset="0"/>
                <a:ea typeface="+mj-ea"/>
                <a:cs typeface="+mj-cs"/>
              </a:rPr>
              <a:t>Assemblée Générale 202</a:t>
            </a:r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5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ras Demi ITC" panose="020B0805030504020804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         La gouvernance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ras Demi ITC" panose="020B0805030504020804" pitchFamily="34" charset="0"/>
              <a:ea typeface="+mj-ea"/>
              <a:cs typeface="+mj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CD43274-50D6-40AA-662A-09699F2C296E}"/>
              </a:ext>
            </a:extLst>
          </p:cNvPr>
          <p:cNvSpPr txBox="1"/>
          <p:nvPr/>
        </p:nvSpPr>
        <p:spPr>
          <a:xfrm>
            <a:off x="1013163" y="1567240"/>
            <a:ext cx="868405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Bureau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François Macé	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Président	</a:t>
            </a:r>
          </a:p>
          <a:p>
            <a:pPr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Jean Nicolas Schaeffer.                       Vice-président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</a:t>
            </a:r>
            <a:r>
              <a:rPr lang="fr-FR" sz="2400" b="1" i="0" kern="0" dirty="0">
                <a:solidFill>
                  <a:srgbClr val="002060"/>
                </a:solidFill>
              </a:rPr>
              <a:t>Philippe Tesson</a:t>
            </a:r>
            <a:r>
              <a:rPr kumimoji="0" lang="fr-FR" sz="2400" b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Secrétaire 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Yves de Chabot			Trésorier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Conseil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Michel du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Boisgueheneuc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		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</a:t>
            </a:r>
            <a:r>
              <a:rPr lang="fr-FR" sz="2400" b="1" kern="0" dirty="0">
                <a:solidFill>
                  <a:srgbClr val="002060"/>
                </a:solidFill>
              </a:rPr>
              <a:t>Yves </a:t>
            </a:r>
            <a:r>
              <a:rPr lang="fr-FR" sz="2400" b="1" kern="0" dirty="0" err="1">
                <a:solidFill>
                  <a:srgbClr val="002060"/>
                </a:solidFill>
              </a:rPr>
              <a:t>Krotoff</a:t>
            </a:r>
            <a:endParaRPr lang="fr-FR" sz="2400" b="1" kern="0" dirty="0">
              <a:solidFill>
                <a:srgbClr val="00206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Francis Caillet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Marc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Borro</a:t>
            </a: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kern="0" dirty="0">
                <a:solidFill>
                  <a:srgbClr val="002060"/>
                </a:solidFill>
              </a:rPr>
              <a:t>		Dominique Fleury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Nöel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Lemasson, en remplacement Hubert de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Courtis</a:t>
            </a: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lang="fr-FR" sz="2400" b="1" i="1" kern="0" dirty="0">
                <a:solidFill>
                  <a:schemeClr val="bg1"/>
                </a:solidFill>
              </a:rPr>
              <a:t>		</a:t>
            </a:r>
            <a:endParaRPr lang="fr-FR" b="1" kern="0" dirty="0">
              <a:solidFill>
                <a:schemeClr val="tx2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b="1" kern="0" dirty="0">
                <a:solidFill>
                  <a:prstClr val="white"/>
                </a:solidFill>
              </a:rPr>
              <a:t>							</a:t>
            </a:r>
            <a:endParaRPr kumimoji="0" lang="fr-FR" sz="1800" b="1" i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11893397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AC821-EF7B-07F7-7EB8-18E769B4F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CDC12840-A924-AB9E-642E-0957629A0DF0}"/>
              </a:ext>
            </a:extLst>
          </p:cNvPr>
          <p:cNvSpPr txBox="1">
            <a:spLocks/>
          </p:cNvSpPr>
          <p:nvPr/>
        </p:nvSpPr>
        <p:spPr>
          <a:xfrm>
            <a:off x="394570" y="137330"/>
            <a:ext cx="9144000" cy="142991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ras Demi ITC" panose="020B0805030504020804" pitchFamily="34" charset="0"/>
                <a:ea typeface="+mj-ea"/>
                <a:cs typeface="+mj-cs"/>
              </a:rPr>
              <a:t>Assemblée Générale     2025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>
                <a:solidFill>
                  <a:srgbClr val="002060"/>
                </a:solidFill>
                <a:latin typeface="Eras Demi ITC" panose="020B0805030504020804" pitchFamily="34" charset="0"/>
              </a:rPr>
              <a:t>Mandat d’administrateur en renouvellement</a:t>
            </a:r>
            <a:endParaRPr kumimoji="0" lang="fr-FR" sz="3200" b="1" i="0" u="none" strike="noStrike" kern="1200" cap="none" spc="0" normalizeH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ras Demi ITC" panose="020B0805030504020804" pitchFamily="34" charset="0"/>
              <a:ea typeface="+mj-ea"/>
              <a:cs typeface="+mj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57908F0-4178-7C71-5BF0-6BC1D962F3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3E5FBDB-A3D2-AD96-9ED2-647936EBA40E}"/>
              </a:ext>
            </a:extLst>
          </p:cNvPr>
          <p:cNvSpPr txBox="1"/>
          <p:nvPr/>
        </p:nvSpPr>
        <p:spPr>
          <a:xfrm>
            <a:off x="1013163" y="1567240"/>
            <a:ext cx="8684053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Bureau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François Macé	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Président	</a:t>
            </a:r>
          </a:p>
          <a:p>
            <a:pPr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Jean Nicolas Schaeffer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.                       Vice-président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</a:t>
            </a:r>
            <a:r>
              <a:rPr lang="fr-FR" sz="2400" b="1" i="0" kern="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Philippe Tesson</a:t>
            </a:r>
            <a:r>
              <a:rPr kumimoji="0" lang="fr-FR" sz="2400" b="1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Secrétaire 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Yves de Chabot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	Trésorier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Conseil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	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Michel du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Boisgueheneuc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			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</a:t>
            </a:r>
            <a:r>
              <a:rPr lang="fr-FR" sz="2400" b="1" kern="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Yves </a:t>
            </a:r>
            <a:r>
              <a:rPr lang="fr-FR" sz="2400" b="1" kern="0" dirty="0" err="1">
                <a:solidFill>
                  <a:schemeClr val="accent4">
                    <a:lumMod val="20000"/>
                    <a:lumOff val="80000"/>
                  </a:schemeClr>
                </a:solidFill>
              </a:rPr>
              <a:t>Krotoff</a:t>
            </a:r>
            <a:endParaRPr lang="fr-FR" sz="2400" b="1" kern="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</a:t>
            </a:r>
            <a:r>
              <a:rPr kumimoji="0" lang="fr-FR" sz="24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Francis Caillet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Marc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Borro</a:t>
            </a: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kern="0" dirty="0">
                <a:solidFill>
                  <a:srgbClr val="002060"/>
                </a:solidFill>
              </a:rPr>
              <a:t>		Dominique Fleury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		Noël Lemasson , Webmaster</a:t>
            </a:r>
          </a:p>
        </p:txBody>
      </p:sp>
    </p:spTree>
    <p:extLst>
      <p:ext uri="{BB962C8B-B14F-4D97-AF65-F5344CB8AC3E}">
        <p14:creationId xmlns:p14="http://schemas.microsoft.com/office/powerpoint/2010/main" val="322126316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B49D21A-FF5A-A30D-9920-73E9DADD9A96}"/>
              </a:ext>
            </a:extLst>
          </p:cNvPr>
          <p:cNvSpPr txBox="1">
            <a:spLocks/>
          </p:cNvSpPr>
          <p:nvPr/>
        </p:nvSpPr>
        <p:spPr>
          <a:xfrm>
            <a:off x="402797" y="468800"/>
            <a:ext cx="9144000" cy="10984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ras Demi ITC" panose="020B0805030504020804" pitchFamily="34" charset="0"/>
                <a:ea typeface="+mj-ea"/>
                <a:cs typeface="+mj-cs"/>
              </a:rPr>
              <a:t>Assemblée Générale     2025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B498B64-AB9A-8DB4-9A6D-2B1392428DA0}"/>
              </a:ext>
            </a:extLst>
          </p:cNvPr>
          <p:cNvSpPr txBox="1"/>
          <p:nvPr/>
        </p:nvSpPr>
        <p:spPr>
          <a:xfrm>
            <a:off x="0" y="1341783"/>
            <a:ext cx="121069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</a:rPr>
              <a:t>Adhérents :</a:t>
            </a:r>
          </a:p>
          <a:p>
            <a:r>
              <a:rPr lang="fr-FR" sz="2400" b="1" u="sng" dirty="0">
                <a:solidFill>
                  <a:schemeClr val="bg1"/>
                </a:solidFill>
              </a:rPr>
              <a:t>Entrées </a:t>
            </a:r>
            <a:r>
              <a:rPr lang="fr-FR" sz="2400" b="1" dirty="0">
                <a:solidFill>
                  <a:schemeClr val="bg1"/>
                </a:solidFill>
              </a:rPr>
              <a:t>:					</a:t>
            </a:r>
            <a:r>
              <a:rPr lang="fr-FR" sz="2400" b="1" u="sng" dirty="0">
                <a:solidFill>
                  <a:schemeClr val="bg1"/>
                </a:solidFill>
              </a:rPr>
              <a:t>Démissions 2026 :</a:t>
            </a:r>
          </a:p>
          <a:p>
            <a:r>
              <a:rPr lang="fr-FR" sz="2400" b="1" dirty="0" err="1">
                <a:solidFill>
                  <a:schemeClr val="bg1"/>
                </a:solidFill>
              </a:rPr>
              <a:t>Francois</a:t>
            </a:r>
            <a:r>
              <a:rPr lang="fr-FR" sz="2400" b="1" dirty="0">
                <a:solidFill>
                  <a:schemeClr val="bg1"/>
                </a:solidFill>
              </a:rPr>
              <a:t> Morizet (2025)				</a:t>
            </a:r>
            <a:r>
              <a:rPr lang="fr-FR" sz="2400" b="1" dirty="0" err="1">
                <a:solidFill>
                  <a:schemeClr val="bg1"/>
                </a:solidFill>
              </a:rPr>
              <a:t>Eric</a:t>
            </a:r>
            <a:r>
              <a:rPr lang="fr-FR" sz="2400" b="1" dirty="0">
                <a:solidFill>
                  <a:schemeClr val="bg1"/>
                </a:solidFill>
              </a:rPr>
              <a:t> de Chaillé</a:t>
            </a:r>
          </a:p>
          <a:p>
            <a:r>
              <a:rPr lang="fr-FR" sz="2400" b="1" dirty="0">
                <a:solidFill>
                  <a:schemeClr val="bg1"/>
                </a:solidFill>
              </a:rPr>
              <a:t>Malo de Pontbriand (2026)				Georges de </a:t>
            </a:r>
            <a:r>
              <a:rPr lang="fr-FR" sz="2400" b="1" dirty="0" err="1">
                <a:solidFill>
                  <a:schemeClr val="bg1"/>
                </a:solidFill>
              </a:rPr>
              <a:t>Soultrait</a:t>
            </a:r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chemeClr val="bg1"/>
                </a:solidFill>
              </a:rPr>
              <a:t>							Bertrand de Renty</a:t>
            </a:r>
          </a:p>
          <a:p>
            <a:r>
              <a:rPr lang="fr-FR" sz="2400" b="1" dirty="0">
                <a:solidFill>
                  <a:schemeClr val="bg1"/>
                </a:solidFill>
              </a:rPr>
              <a:t>							Maurice Bertin</a:t>
            </a:r>
          </a:p>
          <a:p>
            <a:r>
              <a:rPr lang="fr-FR" sz="2400" b="1" dirty="0">
                <a:solidFill>
                  <a:schemeClr val="bg1"/>
                </a:solidFill>
              </a:rPr>
              <a:t>							Gilbert </a:t>
            </a:r>
            <a:r>
              <a:rPr lang="fr-FR" sz="2400" b="1" dirty="0" err="1">
                <a:solidFill>
                  <a:schemeClr val="bg1"/>
                </a:solidFill>
              </a:rPr>
              <a:t>Wacogne</a:t>
            </a:r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chemeClr val="bg1"/>
                </a:solidFill>
              </a:rPr>
              <a:t>							Paul d’</a:t>
            </a:r>
            <a:r>
              <a:rPr lang="fr-FR" sz="2400" b="1" dirty="0" err="1">
                <a:solidFill>
                  <a:schemeClr val="bg1"/>
                </a:solidFill>
              </a:rPr>
              <a:t>Alançon</a:t>
            </a:r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chemeClr val="bg1"/>
                </a:solidFill>
              </a:rPr>
              <a:t>							Armel Blanchet</a:t>
            </a:r>
          </a:p>
          <a:p>
            <a:r>
              <a:rPr lang="fr-FR" sz="2400" b="1" dirty="0">
                <a:solidFill>
                  <a:schemeClr val="bg1"/>
                </a:solidFill>
              </a:rPr>
              <a:t>							Stéphane de </a:t>
            </a:r>
            <a:r>
              <a:rPr lang="fr-FR" sz="2400" b="1" dirty="0" err="1">
                <a:solidFill>
                  <a:schemeClr val="bg1"/>
                </a:solidFill>
              </a:rPr>
              <a:t>Bascher</a:t>
            </a:r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chemeClr val="bg1"/>
                </a:solidFill>
              </a:rPr>
              <a:t>							Olivier Cavé</a:t>
            </a:r>
          </a:p>
          <a:p>
            <a:r>
              <a:rPr lang="fr-FR" sz="2400" b="1" dirty="0"/>
              <a:t>Effectif : 100 - Age moyen / 74,4 ans</a:t>
            </a:r>
            <a:r>
              <a:rPr lang="fr-FR" sz="2400" b="1" dirty="0">
                <a:solidFill>
                  <a:schemeClr val="bg1"/>
                </a:solidFill>
              </a:rPr>
              <a:t>			Bruno </a:t>
            </a:r>
            <a:r>
              <a:rPr lang="fr-FR" sz="2400" b="1" dirty="0" err="1">
                <a:solidFill>
                  <a:schemeClr val="bg1"/>
                </a:solidFill>
              </a:rPr>
              <a:t>Gimonet</a:t>
            </a:r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rgbClr val="002060"/>
                </a:solidFill>
                <a:highlight>
                  <a:srgbClr val="C0C0C0"/>
                </a:highlight>
              </a:rPr>
              <a:t> </a:t>
            </a:r>
            <a:r>
              <a:rPr lang="fr-FR" sz="2400" b="1" i="1" dirty="0">
                <a:solidFill>
                  <a:srgbClr val="002060"/>
                </a:solidFill>
                <a:highlight>
                  <a:srgbClr val="C0C0C0"/>
                </a:highlight>
              </a:rPr>
              <a:t>	</a:t>
            </a:r>
            <a:r>
              <a:rPr lang="fr-FR" sz="2400" b="1" i="1" dirty="0">
                <a:solidFill>
                  <a:srgbClr val="002060"/>
                </a:solidFill>
              </a:rPr>
              <a:t>	</a:t>
            </a:r>
            <a:endParaRPr lang="fr-F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28124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728AB32A-3809-D701-4C64-68B698344F3F}"/>
              </a:ext>
            </a:extLst>
          </p:cNvPr>
          <p:cNvSpPr txBox="1">
            <a:spLocks/>
          </p:cNvSpPr>
          <p:nvPr/>
        </p:nvSpPr>
        <p:spPr>
          <a:xfrm>
            <a:off x="451720" y="192038"/>
            <a:ext cx="9350648" cy="529436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Assemblée Générale     2025</a:t>
            </a:r>
          </a:p>
          <a:p>
            <a:endParaRPr lang="fr-FR" b="1" dirty="0">
              <a:solidFill>
                <a:srgbClr val="002060"/>
              </a:solidFill>
              <a:latin typeface="Eras Demi ITC" panose="020B0805030504020804" pitchFamily="34" charset="0"/>
            </a:endParaRPr>
          </a:p>
          <a:p>
            <a:endParaRPr lang="fr-FR" b="1" dirty="0">
              <a:solidFill>
                <a:srgbClr val="002060"/>
              </a:solidFill>
              <a:latin typeface="Eras Demi ITC" panose="020B0805030504020804" pitchFamily="34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			Rapport Financier </a:t>
            </a:r>
          </a:p>
          <a:p>
            <a:endParaRPr lang="fr-FR" b="1" dirty="0">
              <a:solidFill>
                <a:srgbClr val="002060"/>
              </a:solidFill>
              <a:latin typeface="Eras Demi ITC" panose="020B0805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422029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728AB32A-3809-D701-4C64-68B698344F3F}"/>
              </a:ext>
            </a:extLst>
          </p:cNvPr>
          <p:cNvSpPr txBox="1">
            <a:spLocks/>
          </p:cNvSpPr>
          <p:nvPr/>
        </p:nvSpPr>
        <p:spPr>
          <a:xfrm>
            <a:off x="451720" y="192039"/>
            <a:ext cx="9144000" cy="8227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ras Demi ITC" panose="020B0805030504020804" pitchFamily="34" charset="0"/>
                <a:ea typeface="+mj-ea"/>
                <a:cs typeface="+mj-cs"/>
              </a:rPr>
              <a:t>Assemblée Générale     2025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8E67C17-E4A5-604B-D445-400A22D1AA09}"/>
              </a:ext>
            </a:extLst>
          </p:cNvPr>
          <p:cNvSpPr txBox="1"/>
          <p:nvPr/>
        </p:nvSpPr>
        <p:spPr>
          <a:xfrm>
            <a:off x="289560" y="1242205"/>
            <a:ext cx="393954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Compte d’Exploitation 2025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74CE83CF-4E39-851B-F641-40E03C76F113}"/>
              </a:ext>
            </a:extLst>
          </p:cNvPr>
          <p:cNvGraphicFramePr>
            <a:graphicFrameLocks noGrp="1"/>
          </p:cNvGraphicFramePr>
          <p:nvPr/>
        </p:nvGraphicFramePr>
        <p:xfrm>
          <a:off x="1788603" y="1703870"/>
          <a:ext cx="8596354" cy="4638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496">
                  <a:extLst>
                    <a:ext uri="{9D8B030D-6E8A-4147-A177-3AD203B41FA5}">
                      <a16:colId xmlns:a16="http://schemas.microsoft.com/office/drawing/2014/main" val="1574906246"/>
                    </a:ext>
                  </a:extLst>
                </a:gridCol>
                <a:gridCol w="1162229">
                  <a:extLst>
                    <a:ext uri="{9D8B030D-6E8A-4147-A177-3AD203B41FA5}">
                      <a16:colId xmlns:a16="http://schemas.microsoft.com/office/drawing/2014/main" val="1932712501"/>
                    </a:ext>
                  </a:extLst>
                </a:gridCol>
                <a:gridCol w="623843">
                  <a:extLst>
                    <a:ext uri="{9D8B030D-6E8A-4147-A177-3AD203B41FA5}">
                      <a16:colId xmlns:a16="http://schemas.microsoft.com/office/drawing/2014/main" val="2461271015"/>
                    </a:ext>
                  </a:extLst>
                </a:gridCol>
                <a:gridCol w="2341547">
                  <a:extLst>
                    <a:ext uri="{9D8B030D-6E8A-4147-A177-3AD203B41FA5}">
                      <a16:colId xmlns:a16="http://schemas.microsoft.com/office/drawing/2014/main" val="1483853292"/>
                    </a:ext>
                  </a:extLst>
                </a:gridCol>
                <a:gridCol w="897309">
                  <a:extLst>
                    <a:ext uri="{9D8B030D-6E8A-4147-A177-3AD203B41FA5}">
                      <a16:colId xmlns:a16="http://schemas.microsoft.com/office/drawing/2014/main" val="517212910"/>
                    </a:ext>
                  </a:extLst>
                </a:gridCol>
                <a:gridCol w="5829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Dépenses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Recettes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97077"/>
                  </a:ext>
                </a:extLst>
              </a:tr>
              <a:tr h="35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Restaurants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10482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Participation visites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13640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304829"/>
                  </a:ext>
                </a:extLst>
              </a:tr>
              <a:tr h="35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Intervenants extérieurs et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Locations salles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3119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Cotisations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3200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114554"/>
                  </a:ext>
                </a:extLst>
              </a:tr>
              <a:tr h="882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frais de fonctionnement informatique, assurances, banques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1634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Divers dont Participation AIDA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166325"/>
                  </a:ext>
                </a:extLst>
              </a:tr>
              <a:tr h="882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Dépenses générales du bureau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427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Intérêts /livret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508913"/>
                  </a:ext>
                </a:extLst>
              </a:tr>
              <a:tr h="35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778733"/>
                  </a:ext>
                </a:extLst>
              </a:tr>
              <a:tr h="207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15662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17815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261"/>
                  </a:ext>
                </a:extLst>
              </a:tr>
              <a:tr h="35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Résultat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+ 2152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608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516698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A2A83B3-8271-46F6-EC53-E42025C1167E}"/>
              </a:ext>
            </a:extLst>
          </p:cNvPr>
          <p:cNvSpPr txBox="1"/>
          <p:nvPr/>
        </p:nvSpPr>
        <p:spPr>
          <a:xfrm>
            <a:off x="1242391" y="954157"/>
            <a:ext cx="9462052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L’exercice 2025 a donné lieu à :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Des recettes de   17815€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 Nous avons perçu pour 2025 par nos adhérents </a:t>
            </a:r>
            <a:r>
              <a:rPr lang="fr-FR" b="1" u="sng" dirty="0">
                <a:latin typeface="Arial" pitchFamily="34" charset="0"/>
                <a:ea typeface="Times New Roman" pitchFamily="18" charset="0"/>
                <a:cs typeface="Arial" pitchFamily="34" charset="0"/>
              </a:rPr>
              <a:t>3200,00 </a:t>
            </a:r>
            <a:r>
              <a:rPr lang="fr-FR" b="1" u="sng" dirty="0">
                <a:ea typeface="Times New Roman" pitchFamily="18" charset="0"/>
                <a:cs typeface="Arial" pitchFamily="34" charset="0"/>
              </a:rPr>
              <a:t>€</a:t>
            </a:r>
            <a:r>
              <a:rPr lang="fr-F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de cotisations </a:t>
            </a:r>
            <a:r>
              <a:rPr lang="fr-FR" b="1" u="sng" dirty="0">
                <a:latin typeface="Calibri" pitchFamily="34" charset="0"/>
                <a:ea typeface="Calibri" pitchFamily="34" charset="0"/>
                <a:cs typeface="CIDFont+F1"/>
              </a:rPr>
              <a:t>- </a:t>
            </a:r>
            <a:r>
              <a:rPr lang="fr-FR" b="1" u="sng" dirty="0">
                <a:latin typeface="Calibri" pitchFamily="34" charset="0"/>
                <a:ea typeface="Calibri" pitchFamily="34" charset="0"/>
                <a:cs typeface="CIDFont+F2"/>
              </a:rPr>
              <a:t>106 passionnés</a:t>
            </a:r>
            <a:r>
              <a:rPr lang="fr-FR" b="1" dirty="0">
                <a:latin typeface="Calibri" pitchFamily="34" charset="0"/>
                <a:ea typeface="Calibri" pitchFamily="34" charset="0"/>
                <a:cs typeface="CIDFont+F2"/>
              </a:rPr>
              <a:t>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Le règlement des visites par les passionnés représente </a:t>
            </a:r>
            <a:r>
              <a:rPr lang="fr-FR" b="1" dirty="0">
                <a:latin typeface="Calibri" pitchFamily="34" charset="0"/>
                <a:ea typeface="Calibri" pitchFamily="34" charset="0"/>
                <a:cs typeface="CIDFont+F2"/>
              </a:rPr>
              <a:t>13.640 € 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2"/>
              </a:rPr>
              <a:t>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2"/>
              </a:rPr>
              <a:t>Des Dépenses de 15.662 €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b="1" dirty="0">
              <a:latin typeface="Calibri" pitchFamily="34" charset="0"/>
              <a:ea typeface="Calibri" pitchFamily="34" charset="0"/>
              <a:cs typeface="CIDFont+F2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 Nos dépenses principales sont :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  Les restaurants 10.482 € – 67%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  Les intervenants extérieurs  des visites et locations de salles 3.119 € - 20%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  Les frais de fonctionnement informatique, assurances, banques 1.634 € - 10%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                             Les autres dépenses générales représentent : 427€ - 3%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b="1" dirty="0">
              <a:latin typeface="Calibri" pitchFamily="34" charset="0"/>
              <a:ea typeface="Calibri" pitchFamily="34" charset="0"/>
              <a:cs typeface="CIDFont+F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2"/>
              </a:rPr>
              <a:t>Soit une exploitation 2025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IDFont+F2"/>
              </a:rPr>
              <a:t> </a:t>
            </a:r>
            <a:r>
              <a:rPr lang="fr-FR" b="1" dirty="0">
                <a:latin typeface="Calibri" pitchFamily="34" charset="0"/>
                <a:ea typeface="Calibri" pitchFamily="34" charset="0"/>
                <a:cs typeface="CIDFont+F2"/>
              </a:rPr>
              <a:t>bénéficiaire de 2.152 €.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Calibri" pitchFamily="34" charset="0"/>
                <a:ea typeface="Calibri" pitchFamily="34" charset="0"/>
                <a:cs typeface="CIDFont+F1"/>
              </a:rPr>
              <a:t>L’association n’est pas propriétaire et n’a donc pas d’actif.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0" y="3985826"/>
            <a:ext cx="120738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IDFont+F1"/>
              </a:rPr>
              <a:t>                             </a:t>
            </a:r>
            <a:endParaRPr kumimoji="0" 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849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728AB32A-3809-D701-4C64-68B698344F3F}"/>
              </a:ext>
            </a:extLst>
          </p:cNvPr>
          <p:cNvSpPr txBox="1">
            <a:spLocks/>
          </p:cNvSpPr>
          <p:nvPr/>
        </p:nvSpPr>
        <p:spPr>
          <a:xfrm>
            <a:off x="451720" y="192039"/>
            <a:ext cx="9144000" cy="8227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ras Demi ITC" panose="020B0805030504020804" pitchFamily="34" charset="0"/>
                <a:ea typeface="+mj-ea"/>
                <a:cs typeface="+mj-cs"/>
              </a:rPr>
              <a:t>Assemblée Générale     2025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8E67C17-E4A5-604B-D445-400A22D1AA09}"/>
              </a:ext>
            </a:extLst>
          </p:cNvPr>
          <p:cNvSpPr txBox="1"/>
          <p:nvPr/>
        </p:nvSpPr>
        <p:spPr>
          <a:xfrm>
            <a:off x="854859" y="1336407"/>
            <a:ext cx="168260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Bilan 2025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73D6C669-5ED1-5137-94B4-E073FFC1CFD5}"/>
              </a:ext>
            </a:extLst>
          </p:cNvPr>
          <p:cNvGraphicFramePr>
            <a:graphicFrameLocks noGrp="1"/>
          </p:cNvGraphicFramePr>
          <p:nvPr/>
        </p:nvGraphicFramePr>
        <p:xfrm>
          <a:off x="1948442" y="2068081"/>
          <a:ext cx="8507382" cy="3941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849">
                  <a:extLst>
                    <a:ext uri="{9D8B030D-6E8A-4147-A177-3AD203B41FA5}">
                      <a16:colId xmlns:a16="http://schemas.microsoft.com/office/drawing/2014/main" val="493434771"/>
                    </a:ext>
                  </a:extLst>
                </a:gridCol>
                <a:gridCol w="1592128">
                  <a:extLst>
                    <a:ext uri="{9D8B030D-6E8A-4147-A177-3AD203B41FA5}">
                      <a16:colId xmlns:a16="http://schemas.microsoft.com/office/drawing/2014/main" val="343014251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05928403"/>
                    </a:ext>
                  </a:extLst>
                </a:gridCol>
                <a:gridCol w="2919480">
                  <a:extLst>
                    <a:ext uri="{9D8B030D-6E8A-4147-A177-3AD203B41FA5}">
                      <a16:colId xmlns:a16="http://schemas.microsoft.com/office/drawing/2014/main" val="4051124168"/>
                    </a:ext>
                  </a:extLst>
                </a:gridCol>
                <a:gridCol w="1371645">
                  <a:extLst>
                    <a:ext uri="{9D8B030D-6E8A-4147-A177-3AD203B41FA5}">
                      <a16:colId xmlns:a16="http://schemas.microsoft.com/office/drawing/2014/main" val="3891426970"/>
                    </a:ext>
                  </a:extLst>
                </a:gridCol>
              </a:tblGrid>
              <a:tr h="658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751777"/>
                  </a:ext>
                </a:extLst>
              </a:tr>
              <a:tr h="658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Compte d’épargne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13792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Capitaux propres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11551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881660"/>
                  </a:ext>
                </a:extLst>
              </a:tr>
              <a:tr h="649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Compte bancaire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Produits perçus d’avance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1331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132236"/>
                  </a:ext>
                </a:extLst>
              </a:tr>
              <a:tr h="658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Charges payés d’avance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Charge à payer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60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Résultats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+ 2152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371110"/>
                  </a:ext>
                </a:extLst>
              </a:tr>
              <a:tr h="65838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15094</a:t>
                      </a:r>
                    </a:p>
                    <a:p>
                      <a:pPr algn="r"/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15094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378356"/>
                  </a:ext>
                </a:extLst>
              </a:tr>
            </a:tbl>
          </a:graphicData>
        </a:graphic>
      </p:graphicFrame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151C39B-A819-53F6-71B6-63ABCC353C1E}"/>
              </a:ext>
            </a:extLst>
          </p:cNvPr>
          <p:cNvCxnSpPr/>
          <p:nvPr/>
        </p:nvCxnSpPr>
        <p:spPr>
          <a:xfrm>
            <a:off x="1956987" y="5392396"/>
            <a:ext cx="35806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B0D25C6-CBEA-8BF9-5D8C-16AA155A1283}"/>
              </a:ext>
            </a:extLst>
          </p:cNvPr>
          <p:cNvCxnSpPr>
            <a:cxnSpLocks/>
          </p:cNvCxnSpPr>
          <p:nvPr/>
        </p:nvCxnSpPr>
        <p:spPr>
          <a:xfrm>
            <a:off x="5957675" y="5392396"/>
            <a:ext cx="4139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637937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9F28C7-3C77-18CB-2CA3-DD833287F9BB}"/>
              </a:ext>
            </a:extLst>
          </p:cNvPr>
          <p:cNvSpPr txBox="1"/>
          <p:nvPr/>
        </p:nvSpPr>
        <p:spPr>
          <a:xfrm>
            <a:off x="609600" y="406400"/>
            <a:ext cx="10800080" cy="6332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Les positions à la banque sur les extraits de compte au 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31-12-2025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 sont :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Compte courant :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1 091.80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€ et Compte sur livret +13 791.87 € (intérêts perçus compris 291.87€) : 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Total  banque 14 883.67 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€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Cette position comprend :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 -  670 € d’Avoirs de passionnés suite à des annulations annoncées de visites avant les dates butoirs.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- 661 € d’encaissements en 2025 concernant 2026 (pour la V132 Bridge du 15-01 , la cotisation 2026  et L’AG V133 du 20-01).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- 1 ACOMPTE CERCLE LOUIS XVI de 210,00 € versé en 2025 pour acompte concernant l’AG en 2026.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- 1 charges provisionnée, non payées 60 € (V 131- le 02-12-2025 location salle Coligny – Conférence  BARBIER ).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 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 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Notre position bancaire au 31-12-2025 est en réalité de 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:  13702.67€    (vs +11 494.21€ en 2024).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 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En comparaison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IDFont+F2"/>
                <a:ea typeface="Calibri" panose="020F0502020204030204" pitchFamily="34" charset="0"/>
                <a:cs typeface="CIDFont+F2"/>
              </a:rPr>
              <a:t>, la trésorerie s’est améliorée en 2023 de 2208.46€.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Moins d’appel de fonds (11 contre 13, moins d’activité = moins de dépenses). Soit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411 participations  (pour 11 visite/escapades) soit une moyenne de 37 p / activité.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Bonne maitrise de dépenses sur les repas et les sorties, mais point délicat compte tenu des hausses généralisée en 2025 du prix/personne. 50% de nos visites sont déficitaires, mais encore comblés par la cotisation annuelle. Un restaurateur, malgré notre rappel, a omis de nous facturer une prestation de 864€ …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Notre situation financière est donc, au final, jugée très satisfaisante et permet de voir 2026 avec sérénité.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Merci de votre QUITTUS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IDFont+F1"/>
                <a:ea typeface="Calibri" panose="020F0502020204030204" pitchFamily="34" charset="0"/>
                <a:cs typeface="CIDFont+F1"/>
              </a:rPr>
              <a:t>Le trésorier   Yves de CHABOT Le 10-01-2026.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78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B49D21A-FF5A-A30D-9920-73E9DADD9A96}"/>
              </a:ext>
            </a:extLst>
          </p:cNvPr>
          <p:cNvSpPr txBox="1">
            <a:spLocks/>
          </p:cNvSpPr>
          <p:nvPr/>
        </p:nvSpPr>
        <p:spPr>
          <a:xfrm>
            <a:off x="394570" y="137330"/>
            <a:ext cx="9144000" cy="142991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ras Demi ITC" panose="020B0805030504020804" pitchFamily="34" charset="0"/>
                <a:ea typeface="+mj-ea"/>
                <a:cs typeface="+mj-cs"/>
              </a:rPr>
              <a:t>Assemblée Générale    2025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CD43274-50D6-40AA-662A-09699F2C296E}"/>
              </a:ext>
            </a:extLst>
          </p:cNvPr>
          <p:cNvSpPr txBox="1"/>
          <p:nvPr/>
        </p:nvSpPr>
        <p:spPr>
          <a:xfrm>
            <a:off x="1013163" y="1567240"/>
            <a:ext cx="868405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Programme calendrier 2026 ( prochaines visites)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kern="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12/02</a:t>
            </a:r>
            <a:r>
              <a:rPr kumimoji="0" lang="fr-FR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:	 Ball trap Orvault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kern="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12</a:t>
            </a:r>
            <a:r>
              <a:rPr kumimoji="0" lang="fr-FR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/03 : 	Visite </a:t>
            </a: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Conférence de Dominique Roques - </a:t>
            </a:r>
            <a:r>
              <a:rPr lang="fr-FR" b="1" kern="0" dirty="0" err="1">
                <a:solidFill>
                  <a:prstClr val="white"/>
                </a:solidFill>
                <a:latin typeface="Calibri" panose="020F0502020204030204"/>
              </a:rPr>
              <a:t>Captureur</a:t>
            </a: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 de senteurs </a:t>
            </a:r>
            <a:endParaRPr kumimoji="0" lang="fr-FR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kern="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28</a:t>
            </a:r>
            <a:r>
              <a:rPr kumimoji="0" lang="fr-FR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/04 : 	</a:t>
            </a: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Visite conférence de Madame de la Maze Saint </a:t>
            </a:r>
            <a:r>
              <a:rPr lang="fr-FR" b="1" kern="0" dirty="0" err="1">
                <a:solidFill>
                  <a:prstClr val="white"/>
                </a:solidFill>
                <a:latin typeface="Calibri" panose="020F0502020204030204"/>
              </a:rPr>
              <a:t>Similien</a:t>
            </a:r>
            <a:endParaRPr kumimoji="0" lang="fr-FR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kern="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Avril : 	Tournoi de billard  ( jour à définir 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12 mai  : 	Visite Manitou Ancenis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09/06 : 	Soirée festive avec épouses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kern="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08</a:t>
            </a: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/10 :	Visite de CETIM ou de </a:t>
            </a:r>
            <a:r>
              <a:rPr lang="fr-FR" b="1" kern="0" dirty="0" err="1">
                <a:solidFill>
                  <a:prstClr val="white"/>
                </a:solidFill>
                <a:latin typeface="Calibri" panose="020F0502020204030204"/>
              </a:rPr>
              <a:t>Bellevaire</a:t>
            </a:r>
            <a:r>
              <a:rPr lang="fr-FR" b="1" kern="0" dirty="0">
                <a:solidFill>
                  <a:prstClr val="white"/>
                </a:solidFill>
                <a:latin typeface="Calibri" panose="020F050202020403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kern="0" dirty="0">
              <a:solidFill>
                <a:prstClr val="white"/>
              </a:solidFill>
              <a:latin typeface="Calibri" panose="020F0502020204030204"/>
            </a:endParaRPr>
          </a:p>
          <a:p>
            <a:pPr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fr-FR" sz="2000" b="1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fr-FR" sz="2400" b="1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fr-FR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			</a:t>
            </a:r>
            <a:endParaRPr kumimoji="0" lang="fr-FR" sz="1800" b="1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731613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7A88AAF-7387-6A32-5315-E857453930AF}"/>
              </a:ext>
            </a:extLst>
          </p:cNvPr>
          <p:cNvSpPr txBox="1"/>
          <p:nvPr/>
        </p:nvSpPr>
        <p:spPr>
          <a:xfrm>
            <a:off x="3048828" y="2690336"/>
            <a:ext cx="60976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9h30 : Accueil, café, émargement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10h15 : AG Passion Nantes. 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11h00 : Conférence de Christophe Rosières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12h 30 : Cocktail déjeunatoire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A917E52-7B39-232E-FD7A-A59733FD8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1"/>
            <a:ext cx="9144000" cy="655982"/>
          </a:xfrm>
        </p:spPr>
        <p:txBody>
          <a:bodyPr>
            <a:normAutofit fontScale="90000"/>
          </a:bodyPr>
          <a:lstStyle/>
          <a:p>
            <a:r>
              <a:rPr lang="fr-FR" dirty="0"/>
              <a:t>AGENDA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17062FBC-0AC0-4939-FFC3-29FE39F75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1114" y="4899991"/>
            <a:ext cx="9216886" cy="357808"/>
          </a:xfrm>
        </p:spPr>
        <p:txBody>
          <a:bodyPr>
            <a:noAutofit/>
          </a:bodyPr>
          <a:lstStyle/>
          <a:p>
            <a:r>
              <a:rPr lang="fr-FR" sz="2800" dirty="0"/>
              <a:t>Bienvenue à tous </a:t>
            </a:r>
          </a:p>
        </p:txBody>
      </p:sp>
    </p:spTree>
    <p:extLst>
      <p:ext uri="{BB962C8B-B14F-4D97-AF65-F5344CB8AC3E}">
        <p14:creationId xmlns:p14="http://schemas.microsoft.com/office/powerpoint/2010/main" val="246416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1391F-B87B-91C3-7741-F7BF490BE7E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988820" y="4743450"/>
            <a:ext cx="9144000" cy="1429910"/>
          </a:xfrm>
          <a:ln>
            <a:noFill/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Assemblée Générale     2025</a:t>
            </a:r>
            <a:b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</a:br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         </a:t>
            </a:r>
            <a:r>
              <a:rPr lang="fr-FR" b="1" i="1" dirty="0">
                <a:solidFill>
                  <a:srgbClr val="FF0000"/>
                </a:solidFill>
                <a:latin typeface="Eras Demi ITC" panose="020B0805030504020804" pitchFamily="34" charset="0"/>
              </a:rPr>
              <a:t>questions diverses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D03DA86-069B-ACFA-9940-8F14C7EF67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111" y="366090"/>
            <a:ext cx="5354164" cy="409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72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1391F-B87B-91C3-7741-F7BF490BE7E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988820" y="4743450"/>
            <a:ext cx="9144000" cy="1429910"/>
          </a:xfrm>
          <a:ln>
            <a:noFill/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Assemblée Générale     2025</a:t>
            </a:r>
            <a:b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</a:br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    VOTE DES RESOLUTIONS</a:t>
            </a:r>
            <a:endParaRPr lang="fr-FR" b="1" i="1" dirty="0">
              <a:solidFill>
                <a:srgbClr val="FF0000"/>
              </a:solidFill>
              <a:latin typeface="Eras Demi ITC" panose="020B08050305040208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D03DA86-069B-ACFA-9940-8F14C7EF67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111" y="366090"/>
            <a:ext cx="5354164" cy="409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5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6712" y="924338"/>
            <a:ext cx="1165528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PROJET DE RESOLUTIONS A L’ASSEMBLEE GENERALE ORDINAIRE DU 20 JANVIER 2026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0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0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0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0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Première résolution : Approbation du PV de l’AGO du 16 janvier 2025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L’assemblée générale approuve le procès verbal de l’assemblée générale ordinaire du 16 janvier 2025.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Deuxième résolution : Rapport moral du Président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L’Assemblée générale approuve le rapport moral du Président.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E450F62-E30F-1A2A-6F59-9565880D1558}"/>
              </a:ext>
            </a:extLst>
          </p:cNvPr>
          <p:cNvSpPr txBox="1"/>
          <p:nvPr/>
        </p:nvSpPr>
        <p:spPr>
          <a:xfrm>
            <a:off x="1310309" y="1023730"/>
            <a:ext cx="9571382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Troisième résolution : Présentation des comptes de l’exercice 2025  - Approbation des comptes  - Quitus aux administrateurs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Après la présentation des comptes de l’exercice 2025, l’Assemblée Générale approuve les comptes de l’exercice clos le 31 décembre 2025 qui se soldent par un excédent de ……. € et donne quitus aux membres du Conseil d’Administration.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……..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Quatrième résolution : Affectation du résultat de l’exercice 2025 :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Après en avoir délibéré, l’Assemblée Générale décide d’affecter le résultat de l’exercice écoulé, soit un excédent de ………..€, au compte « report à nouveau ».</a:t>
            </a: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……..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475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57808" y="487017"/>
            <a:ext cx="11834191" cy="58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Cinquième résolution : Renouvellement des administrateurs 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L’assemblée générale décide de renouveler le mandat des administrateurs venu à expiration :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Jean-Nicolas Schaeffer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Yves </a:t>
            </a:r>
            <a:r>
              <a:rPr kumimoji="0" 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Krotoff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Philippe Tesson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pour une durée de 3 ans.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Sixième résolution : Ratification de la cooptation d’un administrateur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L’assemblée générale décide de ratifier la cooptation de Noël </a:t>
            </a:r>
            <a:r>
              <a:rPr kumimoji="0" 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Lemasson</a:t>
            </a: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(web master) en qualité d’administrateur.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dirty="0"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Septième résolution : Questions diverses.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b="1" dirty="0"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Huitième résolution : Pouvoirs à donner au Président en vue des formalités :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L’assemblée Générale donne tous pouvoirs au Président pour prendre les mesures nécessaires en application des présentes résolutions.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Cette résolution est adoptée …….</a:t>
            </a:r>
            <a:endParaRPr kumimoji="0" 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1391F-B87B-91C3-7741-F7BF490BE7E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988820" y="4743450"/>
            <a:ext cx="9144000" cy="1429910"/>
          </a:xfrm>
          <a:ln>
            <a:noFill/>
          </a:ln>
        </p:spPr>
        <p:txBody>
          <a:bodyPr/>
          <a:lstStyle/>
          <a:p>
            <a:pPr algn="ctr"/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Assemblée générale annuelle      exercice 2025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D03DA86-069B-ACFA-9940-8F14C7EF67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111" y="366090"/>
            <a:ext cx="5354164" cy="409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3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55A49-6F3C-5E67-1C4D-9434D8F41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 de l’Assemblée générale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E3C58A-C84E-8C1F-E79C-EB5779B97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Rapport moral .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Rapport financier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Arrêté des comptes de l’exercice 2025 (du 01/01/2025 au 31/12/2025).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Renouvellement des administrateurs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Ratification de la cooptation d’un administrateur 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Questions diverses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183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728AB32A-3809-D701-4C64-68B698344F3F}"/>
              </a:ext>
            </a:extLst>
          </p:cNvPr>
          <p:cNvSpPr txBox="1">
            <a:spLocks/>
          </p:cNvSpPr>
          <p:nvPr/>
        </p:nvSpPr>
        <p:spPr>
          <a:xfrm>
            <a:off x="451720" y="192038"/>
            <a:ext cx="9350648" cy="323696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Assemblée Générale     2025</a:t>
            </a:r>
          </a:p>
          <a:p>
            <a:endParaRPr lang="fr-FR" b="1" dirty="0">
              <a:solidFill>
                <a:srgbClr val="002060"/>
              </a:solidFill>
              <a:latin typeface="Eras Demi ITC" panose="020B0805030504020804" pitchFamily="34" charset="0"/>
            </a:endParaRPr>
          </a:p>
          <a:p>
            <a:endParaRPr lang="fr-FR" b="1" dirty="0">
              <a:solidFill>
                <a:srgbClr val="002060"/>
              </a:solidFill>
              <a:latin typeface="Eras Demi ITC" panose="020B0805030504020804" pitchFamily="34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			</a:t>
            </a:r>
            <a:r>
              <a:rPr lang="fr-FR" b="1" dirty="0">
                <a:solidFill>
                  <a:schemeClr val="bg1"/>
                </a:solidFill>
                <a:latin typeface="Eras Demi ITC" panose="020B0805030504020804" pitchFamily="34" charset="0"/>
              </a:rPr>
              <a:t>Rapport Moral </a:t>
            </a:r>
          </a:p>
        </p:txBody>
      </p:sp>
    </p:spTree>
    <p:extLst>
      <p:ext uri="{BB962C8B-B14F-4D97-AF65-F5344CB8AC3E}">
        <p14:creationId xmlns:p14="http://schemas.microsoft.com/office/powerpoint/2010/main" val="2947152642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96F5F49-141D-2780-6846-E374A166CF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00" y="137330"/>
            <a:ext cx="1871139" cy="1429910"/>
          </a:xfrm>
          <a:prstGeom prst="rect">
            <a:avLst/>
          </a:prstGeom>
        </p:spPr>
      </p:pic>
      <p:sp>
        <p:nvSpPr>
          <p:cNvPr id="8" name="Sous-titre 2">
            <a:extLst>
              <a:ext uri="{FF2B5EF4-FFF2-40B4-BE49-F238E27FC236}">
                <a16:creationId xmlns:a16="http://schemas.microsoft.com/office/drawing/2014/main" id="{4AC902B6-FD65-B57A-88D5-068AB1EE39B5}"/>
              </a:ext>
            </a:extLst>
          </p:cNvPr>
          <p:cNvSpPr txBox="1">
            <a:spLocks/>
          </p:cNvSpPr>
          <p:nvPr/>
        </p:nvSpPr>
        <p:spPr>
          <a:xfrm>
            <a:off x="2108525" y="1076088"/>
            <a:ext cx="9144000" cy="56511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>
                <a:solidFill>
                  <a:srgbClr val="002060"/>
                </a:solidFill>
              </a:rPr>
              <a:t>8 Janvier	Le billard français					11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16 Janvier	Assemblée Générale PN	                		74</a:t>
            </a:r>
          </a:p>
          <a:p>
            <a:r>
              <a:rPr lang="fr-FR" sz="2000" dirty="0">
                <a:solidFill>
                  <a:srgbClr val="002060"/>
                </a:solidFill>
              </a:rPr>
              <a:t>28 janvier	Tournoi de Bridge					22	</a:t>
            </a:r>
          </a:p>
          <a:p>
            <a:r>
              <a:rPr lang="fr-FR" sz="2000" dirty="0">
                <a:solidFill>
                  <a:srgbClr val="002060"/>
                </a:solidFill>
              </a:rPr>
              <a:t>9 Mars	Musée </a:t>
            </a:r>
            <a:r>
              <a:rPr lang="fr-FR" sz="2000" dirty="0" err="1">
                <a:solidFill>
                  <a:srgbClr val="002060"/>
                </a:solidFill>
              </a:rPr>
              <a:t>Dobrée</a:t>
            </a:r>
            <a:r>
              <a:rPr lang="fr-FR" sz="2000" dirty="0">
                <a:solidFill>
                  <a:srgbClr val="002060"/>
                </a:solidFill>
              </a:rPr>
              <a:t>					28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 Avril		CHU Pavillon témoin				40</a:t>
            </a:r>
          </a:p>
          <a:p>
            <a:r>
              <a:rPr lang="fr-FR" sz="2000" dirty="0">
                <a:solidFill>
                  <a:srgbClr val="002060"/>
                </a:solidFill>
              </a:rPr>
              <a:t>29 avril	Flânerie nantaise					25	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12 Juin	Soirée festive au MOIA				53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17 juin	Stade de la Beaujoire- A vos crampons		20</a:t>
            </a:r>
          </a:p>
          <a:p>
            <a:r>
              <a:rPr lang="fr-FR" sz="2000" dirty="0">
                <a:solidFill>
                  <a:srgbClr val="002060"/>
                </a:solidFill>
              </a:rPr>
              <a:t>9 octobre	Domaine des </a:t>
            </a:r>
            <a:r>
              <a:rPr lang="fr-FR" sz="2000" dirty="0" err="1">
                <a:solidFill>
                  <a:srgbClr val="002060"/>
                </a:solidFill>
              </a:rPr>
              <a:t>Galloires</a:t>
            </a:r>
            <a:r>
              <a:rPr lang="fr-FR" sz="2000" dirty="0">
                <a:solidFill>
                  <a:srgbClr val="002060"/>
                </a:solidFill>
              </a:rPr>
              <a:t>				18</a:t>
            </a:r>
            <a:endParaRPr lang="fr-FR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18 Novembre	Airbus Atlantic Saint Nazaire			45</a:t>
            </a:r>
          </a:p>
          <a:p>
            <a:r>
              <a:rPr lang="fr-FR" sz="2000" dirty="0">
                <a:solidFill>
                  <a:srgbClr val="002060"/>
                </a:solidFill>
              </a:rPr>
              <a:t> 2 décembre	Conférence musicale </a:t>
            </a:r>
            <a:r>
              <a:rPr lang="fr-FR" sz="2000" dirty="0" err="1">
                <a:solidFill>
                  <a:srgbClr val="002060"/>
                </a:solidFill>
              </a:rPr>
              <a:t>P.Barbier</a:t>
            </a:r>
            <a:r>
              <a:rPr lang="fr-FR" sz="2000" dirty="0">
                <a:solidFill>
                  <a:srgbClr val="002060"/>
                </a:solidFill>
              </a:rPr>
              <a:t>			42</a:t>
            </a:r>
          </a:p>
          <a:p>
            <a:endParaRPr lang="fr-FR" sz="1200" dirty="0">
              <a:solidFill>
                <a:srgbClr val="002060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728AB32A-3809-D701-4C64-68B698344F3F}"/>
              </a:ext>
            </a:extLst>
          </p:cNvPr>
          <p:cNvSpPr txBox="1">
            <a:spLocks/>
          </p:cNvSpPr>
          <p:nvPr/>
        </p:nvSpPr>
        <p:spPr>
          <a:xfrm>
            <a:off x="451720" y="192039"/>
            <a:ext cx="9144000" cy="8227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2060"/>
                </a:solidFill>
                <a:latin typeface="Eras Demi ITC" panose="020B0805030504020804" pitchFamily="34" charset="0"/>
              </a:rPr>
              <a:t> </a:t>
            </a:r>
            <a:r>
              <a:rPr lang="fr-FR" sz="3600" b="1" dirty="0">
                <a:solidFill>
                  <a:srgbClr val="002060"/>
                </a:solidFill>
                <a:latin typeface="Eras Demi ITC" panose="020B0805030504020804" pitchFamily="34" charset="0"/>
              </a:rPr>
              <a:t>Visites 2025 et nombre de présents </a:t>
            </a:r>
          </a:p>
        </p:txBody>
      </p:sp>
    </p:spTree>
    <p:extLst>
      <p:ext uri="{BB962C8B-B14F-4D97-AF65-F5344CB8AC3E}">
        <p14:creationId xmlns:p14="http://schemas.microsoft.com/office/powerpoint/2010/main" val="3834630053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26DF760-6CB7-8087-60A6-FC1A4891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Enquête 01/2026 : Résultats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C922EDA-2E48-AF43-EFB4-9CD7F8DCC3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12513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2550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34BAEF7-8DCB-A6B8-E3B4-FD2165B74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Enquête 01/26 : Résultats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871C3-3AA0-D13F-9940-250D8ED6A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r-FR" sz="2400" u="sng" dirty="0"/>
              <a:t>Retour sur les visites 2025 :</a:t>
            </a:r>
          </a:p>
          <a:p>
            <a:endParaRPr lang="fr-FR" sz="2400" u="sng" dirty="0"/>
          </a:p>
          <a:p>
            <a:pPr lvl="1"/>
            <a:r>
              <a:rPr lang="fr-FR" u="sng" dirty="0"/>
              <a:t>Les plus appréciées</a:t>
            </a:r>
            <a:r>
              <a:rPr lang="fr-FR" dirty="0"/>
              <a:t>/ participants  : 1/ Barbier, 2/ AG, 3/ Futur CHU</a:t>
            </a:r>
          </a:p>
          <a:p>
            <a:pPr lvl="1"/>
            <a:r>
              <a:rPr lang="fr-FR" u="sng" dirty="0"/>
              <a:t>La moins appréciée </a:t>
            </a:r>
            <a:r>
              <a:rPr lang="fr-FR" dirty="0"/>
              <a:t>/ participants : Soirée festive</a:t>
            </a:r>
          </a:p>
          <a:p>
            <a:pPr lvl="1"/>
            <a:r>
              <a:rPr lang="fr-FR" u="sng" dirty="0"/>
              <a:t>Restaurant le plus apprécié </a:t>
            </a:r>
            <a:r>
              <a:rPr lang="fr-FR" dirty="0"/>
              <a:t>: Le Bistrot de la Forge à Champtoceaux</a:t>
            </a:r>
          </a:p>
          <a:p>
            <a:pPr lvl="1"/>
            <a:r>
              <a:rPr lang="fr-FR" u="sng" dirty="0"/>
              <a:t>Restaurants les moins appré</a:t>
            </a:r>
            <a:r>
              <a:rPr lang="fr-FR" dirty="0"/>
              <a:t>ciés : Berlin, Le </a:t>
            </a:r>
            <a:r>
              <a:rPr lang="fr-FR" dirty="0" err="1"/>
              <a:t>Moïa</a:t>
            </a:r>
            <a:r>
              <a:rPr lang="fr-FR" dirty="0"/>
              <a:t>; Maurice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Appréciation moyenne visites :   </a:t>
            </a:r>
            <a:r>
              <a:rPr lang="fr-FR" b="1" dirty="0"/>
              <a:t>8,5/10</a:t>
            </a:r>
          </a:p>
          <a:p>
            <a:pPr lvl="1"/>
            <a:r>
              <a:rPr lang="fr-FR" dirty="0"/>
              <a:t>Appréciation moyenne restaurants : </a:t>
            </a:r>
            <a:r>
              <a:rPr lang="fr-FR" b="1" dirty="0"/>
              <a:t>7,6/10</a:t>
            </a:r>
          </a:p>
          <a:p>
            <a:pPr marL="3200400" lvl="7" indent="0">
              <a:buNone/>
            </a:pPr>
            <a:endParaRPr lang="fr-FR" sz="2000" dirty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90631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F4BA4C-3A2D-C6E0-1B84-3F5C8EBB7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Enquête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01/26 :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Résultats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2" name="Espace réservé du contenu 2">
            <a:extLst>
              <a:ext uri="{FF2B5EF4-FFF2-40B4-BE49-F238E27FC236}">
                <a16:creationId xmlns:a16="http://schemas.microsoft.com/office/drawing/2014/main" id="{93529945-BC49-5417-52D9-D0E22F80C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608861"/>
              </p:ext>
            </p:extLst>
          </p:nvPr>
        </p:nvGraphicFramePr>
        <p:xfrm>
          <a:off x="4739426" y="478712"/>
          <a:ext cx="6832460" cy="5725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58800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6249</TotalTime>
  <Words>1577</Words>
  <Application>Microsoft Office PowerPoint</Application>
  <PresentationFormat>Grand écran</PresentationFormat>
  <Paragraphs>269</Paragraphs>
  <Slides>24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CIDFont+F1</vt:lpstr>
      <vt:lpstr>CIDFont+F2</vt:lpstr>
      <vt:lpstr>Eras Demi ITC</vt:lpstr>
      <vt:lpstr>Source Sans Pro</vt:lpstr>
      <vt:lpstr>Symbol</vt:lpstr>
      <vt:lpstr>Times New Roman</vt:lpstr>
      <vt:lpstr>Thème Office</vt:lpstr>
      <vt:lpstr>20 janvier 2026</vt:lpstr>
      <vt:lpstr>AGENDA</vt:lpstr>
      <vt:lpstr>Assemblée générale annuelle      exercice 2025</vt:lpstr>
      <vt:lpstr>Ordre du jour de l’Assemblée générale </vt:lpstr>
      <vt:lpstr>Présentation PowerPoint</vt:lpstr>
      <vt:lpstr>Présentation PowerPoint</vt:lpstr>
      <vt:lpstr>Enquête 01/2026 : Résultats</vt:lpstr>
      <vt:lpstr>Enquête 01/26 : Résultats</vt:lpstr>
      <vt:lpstr>Enquête 01/26 : Résultats</vt:lpstr>
      <vt:lpstr>Enquête 01/26 : Résultats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Assemblée Générale     2025          questions diverses</vt:lpstr>
      <vt:lpstr>Assemblée Générale     2025     VOTE DES RESOLUTIONS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Assemblée Générale     2023</dc:title>
  <dc:creator>des courtis hubert</dc:creator>
  <cp:lastModifiedBy>lemasson monica</cp:lastModifiedBy>
  <cp:revision>54</cp:revision>
  <cp:lastPrinted>2023-01-24T21:22:11Z</cp:lastPrinted>
  <dcterms:created xsi:type="dcterms:W3CDTF">2022-12-11T13:47:53Z</dcterms:created>
  <dcterms:modified xsi:type="dcterms:W3CDTF">2026-01-24T10:12:37Z</dcterms:modified>
</cp:coreProperties>
</file>